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494" r:id="rId2"/>
    <p:sldId id="543" r:id="rId3"/>
    <p:sldId id="544" r:id="rId4"/>
    <p:sldId id="545" r:id="rId5"/>
    <p:sldId id="546" r:id="rId6"/>
    <p:sldId id="495" r:id="rId7"/>
    <p:sldId id="481" r:id="rId8"/>
    <p:sldId id="484" r:id="rId9"/>
    <p:sldId id="478" r:id="rId10"/>
    <p:sldId id="485" r:id="rId11"/>
    <p:sldId id="547" r:id="rId12"/>
    <p:sldId id="476" r:id="rId13"/>
    <p:sldId id="492" r:id="rId14"/>
    <p:sldId id="486" r:id="rId15"/>
    <p:sldId id="487" r:id="rId16"/>
    <p:sldId id="488" r:id="rId17"/>
    <p:sldId id="534" r:id="rId18"/>
    <p:sldId id="535" r:id="rId19"/>
    <p:sldId id="536" r:id="rId20"/>
    <p:sldId id="537" r:id="rId21"/>
    <p:sldId id="538" r:id="rId22"/>
    <p:sldId id="539" r:id="rId23"/>
    <p:sldId id="380" r:id="rId24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5">
          <p15:clr>
            <a:srgbClr val="A4A3A4"/>
          </p15:clr>
        </p15:guide>
        <p15:guide id="2" pos="4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000066"/>
    <a:srgbClr val="FFFFFF"/>
    <a:srgbClr val="006384"/>
    <a:srgbClr val="0A357E"/>
    <a:srgbClr val="8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9" autoAdjust="0"/>
    <p:restoredTop sz="94627" autoAdjust="0"/>
  </p:normalViewPr>
  <p:slideViewPr>
    <p:cSldViewPr snapToGrid="0">
      <p:cViewPr varScale="1">
        <p:scale>
          <a:sx n="67" d="100"/>
          <a:sy n="67" d="100"/>
        </p:scale>
        <p:origin x="144" y="78"/>
      </p:cViewPr>
      <p:guideLst>
        <p:guide orient="horz" pos="475"/>
        <p:guide pos="41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notesViewPr>
    <p:cSldViewPr snapToGrid="0">
      <p:cViewPr varScale="1">
        <p:scale>
          <a:sx n="64" d="100"/>
          <a:sy n="64" d="100"/>
        </p:scale>
        <p:origin x="-151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2" name="Rectangle 1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85863" y="8753475"/>
            <a:ext cx="46561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b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43" name="Rectangle 1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6513" y="8753475"/>
            <a:ext cx="55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23" tIns="47462" rIns="94923" bIns="47462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fld id="{3C730068-CD84-435F-9C8C-C35C38F2A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6544" name="Rectangle 1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1100" y="0"/>
            <a:ext cx="3960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4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5657850" y="0"/>
            <a:ext cx="1352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5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white">
          <a:xfrm>
            <a:off x="933450" y="4416425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795" tIns="93163" rIns="111795" bIns="93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idx="1"/>
          </p:nvPr>
        </p:nvSpPr>
        <p:spPr bwMode="auto">
          <a:xfrm>
            <a:off x="5657850" y="0"/>
            <a:ext cx="1352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1100" y="0"/>
            <a:ext cx="3960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1039813" y="8823325"/>
            <a:ext cx="48545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462" rIns="94923" bIns="47462" anchor="b"/>
          <a:lstStyle>
            <a:lvl1pPr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en-US" sz="1200" smtClean="0">
              <a:latin typeface="Futura Bk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451600" y="8823325"/>
            <a:ext cx="55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923" tIns="47462" rIns="94923" bIns="47462" anchor="b"/>
          <a:lstStyle>
            <a:lvl1pPr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algn="r">
              <a:defRPr/>
            </a:pPr>
            <a:fld id="{877C4998-39D5-47FD-941F-100AD224F7F9}" type="slidenum">
              <a:rPr lang="en-US" sz="1200" smtClean="0">
                <a:latin typeface="Futura Bk" pitchFamily="34" charset="0"/>
              </a:rPr>
              <a:pPr algn="r">
                <a:defRPr/>
              </a:pPr>
              <a:t>‹#›</a:t>
            </a:fld>
            <a:endParaRPr lang="en-US" sz="1200" smtClean="0">
              <a:latin typeface="Futura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6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10000"/>
      </a:spcBef>
      <a:spcAft>
        <a:spcPct val="30000"/>
      </a:spcAft>
      <a:defRPr sz="1200" kern="1200">
        <a:solidFill>
          <a:schemeClr val="tx1"/>
        </a:solidFill>
        <a:latin typeface="Futura Hv" pitchFamily="34" charset="0"/>
        <a:ea typeface="+mn-ea"/>
        <a:cs typeface="+mn-cs"/>
      </a:defRPr>
    </a:lvl1pPr>
    <a:lvl2pPr marL="227013" indent="-225425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•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455613" indent="-227013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–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685800" indent="-228600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908050" indent="-220663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709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90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6440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188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4423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749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212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152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6587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6163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284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17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79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42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810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18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78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728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117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517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338455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635375" y="450850"/>
            <a:ext cx="5326063" cy="1947793"/>
          </a:xfrm>
        </p:spPr>
        <p:txBody>
          <a:bodyPr lIns="182880" tIns="91440" rIns="182880" bIns="91440" anchor="t"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3808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1250" y="2580860"/>
            <a:ext cx="5289550" cy="1315279"/>
          </a:xfrm>
          <a:ln algn="ctr"/>
        </p:spPr>
        <p:txBody>
          <a:bodyPr lIns="182880" tIns="91440" rIns="182880" bIns="274320" anchor="b"/>
          <a:lstStyle>
            <a:lvl1pPr marL="0" indent="0">
              <a:buFontTx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8" y="4626519"/>
            <a:ext cx="4114800" cy="20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380714" cy="8223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7A1D056-E956-4872-8C5F-6C3D240F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3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380714" cy="8223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438EC4F2-E597-422B-8432-04CA1A2EF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2011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     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407219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92D9033-8899-4315-9106-04AAAB4F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gray">
          <a:xfrm>
            <a:off x="8269288" y="6608763"/>
            <a:ext cx="6000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EC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79CB0CC8-CDC8-459B-B19B-253B1EA683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380714" cy="822325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273175"/>
            <a:ext cx="42354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56150" y="1282700"/>
            <a:ext cx="42354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407219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2E51807-6172-4DF8-9836-F10474059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0" y="0"/>
            <a:ext cx="9144000" cy="12017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338138" y="195263"/>
            <a:ext cx="7332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36550" y="1273175"/>
            <a:ext cx="83947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7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ltGray">
          <a:xfrm>
            <a:off x="0" y="6591300"/>
            <a:ext cx="9144000" cy="0"/>
          </a:xfrm>
          <a:prstGeom prst="line">
            <a:avLst/>
          </a:prstGeom>
          <a:noFill/>
          <a:ln w="9525">
            <a:solidFill>
              <a:srgbClr val="5A93B6"/>
            </a:solidFill>
            <a:round/>
            <a:headEnd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3706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04238" y="6667500"/>
            <a:ext cx="4016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defRPr sz="800">
                <a:solidFill>
                  <a:srgbClr val="5A93B6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E85174C-519B-4140-8A25-0ECECB66D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37063" name="Rectangle 7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244475" y="6667500"/>
            <a:ext cx="1108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 sz="800">
                <a:solidFill>
                  <a:srgbClr val="5A93B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1837064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55750" y="6657975"/>
            <a:ext cx="6022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0"/>
              </a:spcBef>
              <a:defRPr sz="800">
                <a:solidFill>
                  <a:srgbClr val="5A93B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38" r:id="rId2"/>
    <p:sldLayoutId id="2147483740" r:id="rId3"/>
    <p:sldLayoutId id="2147483748" r:id="rId4"/>
    <p:sldLayoutId id="2147483750" r:id="rId5"/>
    <p:sldLayoutId id="2147483742" r:id="rId6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9pPr>
    </p:titleStyle>
    <p:bodyStyle>
      <a:lvl1pPr marL="225425" indent="-225425" algn="l" defTabSz="742950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44475" algn="l" defTabSz="742950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80000"/>
        <a:buFont typeface="Futura Bk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700088" indent="-214313" algn="l" defTabSz="742950" rtl="0" eaLnBrk="0" fontAlgn="base" hangingPunct="0">
        <a:lnSpc>
          <a:spcPct val="90000"/>
        </a:lnSpc>
        <a:spcBef>
          <a:spcPct val="10000"/>
        </a:spcBef>
        <a:spcAft>
          <a:spcPct val="30000"/>
        </a:spcAft>
        <a:buSzPct val="85000"/>
        <a:buChar char="•"/>
        <a:defRPr sz="2200">
          <a:solidFill>
            <a:schemeClr val="tx1"/>
          </a:solidFill>
          <a:latin typeface="+mn-lt"/>
        </a:defRPr>
      </a:lvl3pPr>
      <a:lvl4pPr marL="1208088" indent="-182563" algn="l" defTabSz="742950" rtl="0" eaLnBrk="0" fontAlgn="base" hangingPunct="0">
        <a:lnSpc>
          <a:spcPct val="95000"/>
        </a:lnSpc>
        <a:spcBef>
          <a:spcPct val="10000"/>
        </a:spcBef>
        <a:spcAft>
          <a:spcPct val="30000"/>
        </a:spcAft>
        <a:buFont typeface="Futura Bk" pitchFamily="34" charset="0"/>
        <a:buChar char="–"/>
        <a:defRPr>
          <a:solidFill>
            <a:schemeClr val="tx1"/>
          </a:solidFill>
          <a:latin typeface="+mn-lt"/>
        </a:defRPr>
      </a:lvl4pPr>
      <a:lvl5pPr marL="1933575" indent="-220663" algn="l" defTabSz="742950" rtl="0" eaLnBrk="0" fontAlgn="base" hangingPunct="0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23907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28479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33051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37623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Barber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76238"/>
            <a:ext cx="27003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Event / Event Location / 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Introduction to Barber Coinage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C0E19EF-C49F-49A2-BD83-8FDA6231297B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10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“Big 3” 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budget busters</a:t>
            </a:r>
          </a:p>
        </p:txBody>
      </p:sp>
      <p:sp>
        <p:nvSpPr>
          <p:cNvPr id="2257923" name="Rectangle 3"/>
          <p:cNvSpPr>
            <a:spLocks noChangeArrowheads="1"/>
          </p:cNvSpPr>
          <p:nvPr/>
        </p:nvSpPr>
        <p:spPr bwMode="black">
          <a:xfrm>
            <a:off x="338138" y="1400175"/>
            <a:ext cx="49831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1896-S  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(188,039)</a:t>
            </a:r>
          </a:p>
          <a:p>
            <a:pPr lvl="1" eaLnBrk="1" hangingPunct="1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as tough as 1895-O dime</a:t>
            </a:r>
          </a:p>
          <a:p>
            <a:pPr lvl="1" eaLnBrk="1" hangingPunct="1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AG-VG, scarce finer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1901-S    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(72,664)</a:t>
            </a:r>
          </a:p>
          <a:p>
            <a:pPr lvl="1" eaLnBrk="1" hangingPunct="1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20</a:t>
            </a:r>
            <a:r>
              <a:rPr lang="en-US" sz="22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regular silver</a:t>
            </a:r>
          </a:p>
          <a:p>
            <a:pPr lvl="1" eaLnBrk="1" hangingPunct="1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Fair-VG, rare Fine-</a:t>
            </a:r>
            <a:r>
              <a:rPr lang="en-US" sz="2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</a:t>
            </a:r>
            <a:endParaRPr lang="en-US" sz="2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1913-S    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(40,000)</a:t>
            </a:r>
          </a:p>
          <a:p>
            <a:pPr lvl="1" eaLnBrk="1" hangingPunct="1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20</a:t>
            </a:r>
            <a:r>
              <a:rPr lang="en-US" sz="22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Mintage</a:t>
            </a:r>
          </a:p>
          <a:p>
            <a:pPr lvl="1" eaLnBrk="1" hangingPunct="1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Ugly Fair to VG, and UNC</a:t>
            </a:r>
          </a:p>
          <a:p>
            <a:pPr lvl="1" eaLnBrk="1" hangingPunct="1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Fine-VF, extremely rare XF-AU</a:t>
            </a:r>
          </a:p>
        </p:txBody>
      </p:sp>
      <p:pic>
        <p:nvPicPr>
          <p:cNvPr id="21509" name="Picture 5" descr="1896s"/>
          <p:cNvPicPr>
            <a:picLocks noChangeAspect="1" noChangeArrowheads="1"/>
          </p:cNvPicPr>
          <p:nvPr/>
        </p:nvPicPr>
        <p:blipFill>
          <a:blip r:embed="rId3">
            <a:lum bright="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57825" y="1463675"/>
            <a:ext cx="35115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26" name="Picture 6" descr="1901-S-A-obv-FINAL"/>
          <p:cNvPicPr>
            <a:picLocks noChangeAspect="1" noChangeArrowheads="1"/>
          </p:cNvPicPr>
          <p:nvPr/>
        </p:nvPicPr>
        <p:blipFill>
          <a:blip r:embed="rId4">
            <a:lum bright="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477963"/>
            <a:ext cx="36322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927" name="Text Box 7"/>
          <p:cNvSpPr txBox="1">
            <a:spLocks noChangeArrowheads="1"/>
          </p:cNvSpPr>
          <p:nvPr/>
        </p:nvSpPr>
        <p:spPr bwMode="auto">
          <a:xfrm>
            <a:off x="635287" y="5991225"/>
            <a:ext cx="8148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people now build sets minus the 1901-S (or all 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460500"/>
            <a:ext cx="367665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50E27D9F-7531-46DA-A1DC-87E8612C34B7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11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difficult dates 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almost impossible to find nice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black">
          <a:xfrm>
            <a:off x="338138" y="1400175"/>
            <a:ext cx="81661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569913" indent="-342900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1897-O and 1897-S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 hoard dates:  1898-S, 1899-S, 1900-S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1901-O</a:t>
            </a:r>
          </a:p>
          <a:p>
            <a:pPr lvl="1" eaLnBrk="1" hangingPunct="1">
              <a:buFontTx/>
              <a:buChar char="‒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never encountered above VG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1905-O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1908-S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1909-O</a:t>
            </a:r>
          </a:p>
          <a:p>
            <a:pPr lvl="1" eaLnBrk="1" hangingPunct="1">
              <a:buFontTx/>
              <a:buChar char="‒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in higher grades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1914-S</a:t>
            </a:r>
          </a:p>
          <a:p>
            <a:pPr lvl="1" eaLnBrk="1" hangingPunct="1">
              <a:buFontTx/>
              <a:buChar char="‒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date has the same mintage of 1916-D dime, at a fraction of the cost</a:t>
            </a:r>
          </a:p>
        </p:txBody>
      </p:sp>
      <p:pic>
        <p:nvPicPr>
          <p:cNvPr id="2355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352803"/>
            <a:ext cx="4318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21737FD-F39A-49FC-A180-786F5725C800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12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Barber Halves 1892-1915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9491" name="Rectangle 3"/>
          <p:cNvSpPr>
            <a:spLocks noChangeArrowheads="1"/>
          </p:cNvSpPr>
          <p:nvPr/>
        </p:nvSpPr>
        <p:spPr bwMode="black">
          <a:xfrm>
            <a:off x="338138" y="1316038"/>
            <a:ext cx="5097462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471488" indent="-244475" defTabSz="742950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defTabSz="742950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defTabSz="742950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defTabSz="742950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defTabSz="7429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defTabSz="7429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defTabSz="7429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defTabSz="7429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SzPct val="80000"/>
              <a:buFontTx/>
              <a:buChar char="•"/>
              <a:defRPr/>
            </a:pPr>
            <a:r>
              <a:rPr lang="en-US" sz="2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show stoppers!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Easiest set to complete in G-VG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SzPct val="80000"/>
              <a:buFontTx/>
              <a:buChar char="•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grade keys: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1892-O and 1892-S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1897-O and 1897-S are next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SzPct val="80000"/>
              <a:buFontTx/>
              <a:buChar char="•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grade keys are different!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1904-S by a good margin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1901-S and 1896-O are next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/>
            </a:pPr>
            <a:endParaRPr lang="en-US" sz="1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Tx/>
              <a:buChar char="•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1904-S is the rarest regular issue Barber coin in Mint State</a:t>
            </a:r>
          </a:p>
          <a:p>
            <a:pPr marL="569913" lvl="1" indent="-3429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Tx/>
              <a:buChar char="−"/>
              <a:defRPr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slabbed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Uncs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aren’t</a:t>
            </a:r>
          </a:p>
        </p:txBody>
      </p:sp>
      <p:pic>
        <p:nvPicPr>
          <p:cNvPr id="25605" name="Picture 4" descr="Gallery-1892S-obve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236653"/>
            <a:ext cx="2743200" cy="272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Gallery-1892S-reve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033819"/>
            <a:ext cx="2743200" cy="275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9496" name="Picture 8" descr="50C-1904-S-AU-re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054566"/>
            <a:ext cx="2743200" cy="2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9497" name="Picture 9" descr="50C-1904-S-AU-ob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18" y="12255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B7A4EA9-BA95-4442-92A0-16B49A197AE1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Low-mintage P dates!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273175"/>
            <a:ext cx="7983538" cy="21161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1910 – 418,000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1913 – 188,000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1915 – 138,000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1914 – 124,430</a:t>
            </a:r>
          </a:p>
        </p:txBody>
      </p:sp>
      <p:pic>
        <p:nvPicPr>
          <p:cNvPr id="27653" name="Picture 4" descr="50C-19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395413"/>
            <a:ext cx="35623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4309" name="Rectangle 5"/>
          <p:cNvSpPr>
            <a:spLocks noChangeArrowheads="1"/>
          </p:cNvSpPr>
          <p:nvPr/>
        </p:nvSpPr>
        <p:spPr bwMode="black">
          <a:xfrm>
            <a:off x="290513" y="3554413"/>
            <a:ext cx="4432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mintage less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1909-S VDB, but VG = $35!</a:t>
            </a:r>
          </a:p>
        </p:txBody>
      </p:sp>
      <p:sp>
        <p:nvSpPr>
          <p:cNvPr id="2274310" name="Rectangle 6"/>
          <p:cNvSpPr>
            <a:spLocks noChangeArrowheads="1"/>
          </p:cNvSpPr>
          <p:nvPr/>
        </p:nvSpPr>
        <p:spPr bwMode="black">
          <a:xfrm>
            <a:off x="293688" y="4887913"/>
            <a:ext cx="79835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Touted as rare, but hoarded in G-VG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are 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in lower grades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 grades, they are all tough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4309" grpId="0"/>
      <p:bldP spid="22743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32186E3F-EDF8-42A3-87B7-5C685DDD972A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14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1892-O Micro O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black">
          <a:xfrm>
            <a:off x="338138" y="1289050"/>
            <a:ext cx="50625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die with Mintmark intended for the quarter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apparently realized quickly and die replaced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discovered 1893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40-55 known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often seen AG-G, or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6" descr="50C-1892-O-MicroO-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3610207"/>
            <a:ext cx="3200400" cy="317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50C-1892-O-MicroO-ob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9" y="1260474"/>
            <a:ext cx="2311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Norma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9" y="4564064"/>
            <a:ext cx="20542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Micro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94" y="4573589"/>
            <a:ext cx="2028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83026B8-095A-4D51-AC66-5674E7B707B8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15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Liberty Nickels 1883-1912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black">
          <a:xfrm>
            <a:off x="338138" y="1409700"/>
            <a:ext cx="477678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Barber’s first coin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Entirely made in Philadelphia except final year 1912 (D,S)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dates and mints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year has the No Cents and With Cents varieties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couple of keys, and few tough dates otherwise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Ended with unauthorized clandestine issue in 1913</a:t>
            </a:r>
          </a:p>
        </p:txBody>
      </p:sp>
      <p:pic>
        <p:nvPicPr>
          <p:cNvPr id="31749" name="Picture 7" descr="5C-1883-without-cents-obv"/>
          <p:cNvPicPr>
            <a:picLocks noChangeAspect="1" noChangeArrowheads="1"/>
          </p:cNvPicPr>
          <p:nvPr/>
        </p:nvPicPr>
        <p:blipFill>
          <a:blip r:embed="rId3" cstate="print">
            <a:lum bright="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49" y="1260131"/>
            <a:ext cx="2743200" cy="27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5C-1883-without-cents-rev"/>
          <p:cNvPicPr>
            <a:picLocks noChangeAspect="1" noChangeArrowheads="1"/>
          </p:cNvPicPr>
          <p:nvPr/>
        </p:nvPicPr>
        <p:blipFill>
          <a:blip r:embed="rId4" cstate="print">
            <a:lum bright="1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49" y="4052019"/>
            <a:ext cx="2743200" cy="27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2021" name="Picture 5" descr="5C-1883-with-cents-rev4"/>
          <p:cNvPicPr>
            <a:picLocks noChangeAspect="1" noChangeArrowheads="1"/>
          </p:cNvPicPr>
          <p:nvPr/>
        </p:nvPicPr>
        <p:blipFill>
          <a:blip r:embed="rId5" cstate="print">
            <a:lum bright="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59" y="4045669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427290B9-17D2-458E-9816-1F48C2B0DF4F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16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5962650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Collecting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black">
          <a:xfrm>
            <a:off x="338138" y="1425575"/>
            <a:ext cx="5148262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1885 is the undisputed key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in ugly Fair-AG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Proofs more common than VF-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1886 and 1912-S are next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exist in low grades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dates common all grades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series is very doable</a:t>
            </a:r>
          </a:p>
        </p:txBody>
      </p:sp>
      <p:pic>
        <p:nvPicPr>
          <p:cNvPr id="33797" name="Picture 4" descr="5C-1885-obv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446213"/>
            <a:ext cx="34385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47663" y="5368925"/>
            <a:ext cx="86550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en-US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people are collecting the Proof series (31 coins)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en-US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collect by type:  1883 without and with </a:t>
            </a:r>
            <a:r>
              <a:rPr lang="en-US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790677"/>
            <a:ext cx="4457034" cy="2495573"/>
          </a:xfrm>
          <a:prstGeom prst="rect">
            <a:avLst/>
          </a:prstGeom>
        </p:spPr>
      </p:pic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E69C716-CDEE-49FF-9A79-EFF74D4B8850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17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www.BarberCoins.org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black">
          <a:xfrm>
            <a:off x="3986213" y="1282700"/>
            <a:ext cx="5094287" cy="5245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lIns="18288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BCCS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Brochure and member application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24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upcoming meetings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all 4 series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Grading, links to values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 of “Big 3” quarters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Rarity Ratings by date and grade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Census/Survey Reports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 Counterfeits page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Gallery (coin images)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Barber Patterns and Medals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online references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0D2D8021-2EF2-4C71-95D1-D19F2E2DD3FA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18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6034087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eries information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5" descr="Brochure-websit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708525"/>
            <a:ext cx="50038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Brochure-websit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260475"/>
            <a:ext cx="44846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Brochure-websit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17675"/>
            <a:ext cx="42037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1BDC0AA5-A350-43D7-8B09-7DF8C888423B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19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62198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6" descr="Gallery-1909O-MS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82700"/>
            <a:ext cx="54610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Gallery-Clamshell-obve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057400"/>
            <a:ext cx="2865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Gallery-1903S-obve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117975"/>
            <a:ext cx="22733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Gallery-1903S-rever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Barber Coin Collectors’ Society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6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Founded in 1989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250+ members who enjoy Barber coinage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Barber coinage experts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Research, education and social interactions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Dues are $15 per year.  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~ 20 Regional Meeting events per year</a:t>
            </a:r>
          </a:p>
          <a:p>
            <a:pPr defTabSz="914400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288" y="6646977"/>
            <a:ext cx="600075" cy="107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r>
              <a:rPr lang="en-US" sz="7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8DD5574-BC5C-41E4-99B8-C6727978B2AC}" type="slidenum">
              <a:rPr lang="en-US" sz="7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7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5067300" y="4360863"/>
            <a:ext cx="40767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and 2016 Officers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Frost, President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 Feldman, Vice President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 Earp, Secretary/Treasurer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2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052888"/>
            <a:ext cx="4318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A8A46FB2-2CF2-4E30-90E7-692FEDE61F39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20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Contemporary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counterfeits</a:t>
            </a:r>
          </a:p>
        </p:txBody>
      </p:sp>
      <p:pic>
        <p:nvPicPr>
          <p:cNvPr id="41988" name="Picture 6" descr="10C-cf-1907-S-W-ob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57300"/>
            <a:ext cx="26797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10C-cf-1907-S-W-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422400"/>
            <a:ext cx="23876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50C-cf-1899-ob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005263"/>
            <a:ext cx="2413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25C-cf-1916-r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233863"/>
            <a:ext cx="20193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50C-cf-1899-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56088"/>
            <a:ext cx="18796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4" descr="5C-cf-1899-ob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987800"/>
            <a:ext cx="24003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5" descr="10C-cf-1916-ob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1244600"/>
            <a:ext cx="26304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C67DCCFF-37B9-47DA-864B-D0AD7A1E3611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21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and Medals</a:t>
            </a:r>
          </a:p>
        </p:txBody>
      </p:sp>
      <p:pic>
        <p:nvPicPr>
          <p:cNvPr id="44036" name="Picture 6" descr="Pattern-1891-50C-r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28725"/>
            <a:ext cx="256381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Pattern-1891-50C-obv-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5730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Columbia-18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997325"/>
            <a:ext cx="207486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9" descr="Pattern-18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938713"/>
            <a:ext cx="16827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0" descr="Columbian-aw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197350"/>
            <a:ext cx="24272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3" descr="1906-TR-medal-in-box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290638"/>
            <a:ext cx="23272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2" descr="1906-TR-re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294188"/>
            <a:ext cx="17145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780BEED-6B02-4FAE-A22D-B4F4B550EFE7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22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black">
          <a:xfrm>
            <a:off x="338138" y="1552575"/>
            <a:ext cx="50339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DLRC Press – DavidLawrence.com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Barber Dimes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Barber Quarters, 2</a:t>
            </a:r>
            <a:r>
              <a:rPr lang="en-US" sz="2200" i="1" baseline="30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 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Barber Halves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Shield and Liberty Nickels</a:t>
            </a:r>
          </a:p>
          <a:p>
            <a:pPr lvl="1" eaLnBrk="1" hangingPunct="1"/>
            <a:endParaRPr lang="en-US" sz="8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these books from our website</a:t>
            </a:r>
            <a:endParaRPr lang="en-US" sz="2400" i="1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5" name="Picture 4" descr="CG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919288"/>
            <a:ext cx="2735262" cy="3794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references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4"/>
          <p:cNvSpPr txBox="1">
            <a:spLocks noChangeArrowheads="1"/>
          </p:cNvSpPr>
          <p:nvPr/>
        </p:nvSpPr>
        <p:spPr bwMode="auto">
          <a:xfrm>
            <a:off x="3865563" y="1674813"/>
            <a:ext cx="4794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7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4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262687" cy="82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Journal of the Barber Coin Collectors’ Society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92525" y="1392238"/>
            <a:ext cx="5214938" cy="26352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/>
              <a:t>Published 4 times per year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/>
              <a:t>John Frost, Editor 2015-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/>
              <a:t>Detailed Research, Collecting Notes, Surveys, Club Member Stories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1501056"/>
            <a:ext cx="3081730" cy="4572000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72" y="3172693"/>
            <a:ext cx="2163651" cy="3200400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6" y="3172693"/>
            <a:ext cx="2152879" cy="3200400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Regional Meetings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Social opportunities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~20 events annually nationwide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FUN, ANA, Baltimore, Long Beach, Manchester NH, </a:t>
            </a:r>
            <a:r>
              <a:rPr lang="en-US" dirty="0" smtClean="0">
                <a:solidFill>
                  <a:schemeClr val="bg2"/>
                </a:solidFill>
              </a:rPr>
              <a:t>Bay </a:t>
            </a:r>
            <a:r>
              <a:rPr lang="en-US" dirty="0" smtClean="0">
                <a:solidFill>
                  <a:schemeClr val="bg2"/>
                </a:solidFill>
              </a:rPr>
              <a:t>State, Rochester, Charlotte, </a:t>
            </a:r>
            <a:r>
              <a:rPr lang="en-US" dirty="0" smtClean="0">
                <a:solidFill>
                  <a:schemeClr val="bg2"/>
                </a:solidFill>
              </a:rPr>
              <a:t>Knoxville, Houston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288" y="6631588"/>
            <a:ext cx="600075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r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4E8AF50E-6402-42B4-8013-7B09A15A3446}" type="slidenum"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 descr="C:\JMF\BCCS-website\Charlotte-BCCS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157538"/>
            <a:ext cx="380365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379788"/>
            <a:ext cx="4921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Charles Edward Barber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36550" y="1441449"/>
            <a:ext cx="5321300" cy="4887913"/>
          </a:xfrm>
        </p:spPr>
        <p:txBody>
          <a:bodyPr/>
          <a:lstStyle/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1840: Born in London </a:t>
            </a:r>
            <a:r>
              <a:rPr lang="en-US" dirty="0" smtClean="0">
                <a:solidFill>
                  <a:srgbClr val="000000"/>
                </a:solidFill>
              </a:rPr>
              <a:t>England</a:t>
            </a:r>
            <a:endParaRPr lang="en-US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Designer, engraver and die maker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1852: Moved to Philadelphia with father, William Barber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1869-1879: Assistant Engraver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1880-1917: Chief Engraver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Patterns, medals, regular issue silver and nickel coinage, commemoratives, and Hawaii, Dominican, and Cuban </a:t>
            </a:r>
            <a:r>
              <a:rPr lang="en-US" dirty="0" smtClean="0">
                <a:solidFill>
                  <a:srgbClr val="000000"/>
                </a:solidFill>
              </a:rPr>
              <a:t>issues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288" y="6631588"/>
            <a:ext cx="600075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r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5B8F53C3-7BDC-4455-99F1-DFC3EB0A2AB4}" type="slidenum"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4" descr="Bar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1363"/>
            <a:ext cx="26638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9694ED5-2FA8-44D8-87F1-0BC7FF8A0902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Barber Coin Collectors’ Society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black">
          <a:xfrm>
            <a:off x="492125" y="1543050"/>
            <a:ext cx="54340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Collectors of coins designed by Charles E. Barber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Engraver of the U.S. Mint 1880-1917</a:t>
            </a:r>
          </a:p>
          <a:p>
            <a:pPr lvl="1" eaLnBrk="1" hangingPunct="1"/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series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Head (Barber) Dimes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Barber Quarters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Barber Halves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Nickels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266825"/>
            <a:ext cx="2408237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BFC20F8-E0AC-4B02-9BF6-E54B281BBA02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Barber Dimes 1892-1916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black">
          <a:xfrm>
            <a:off x="338138" y="1209675"/>
            <a:ext cx="54197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 regular issues (dates and mints)</a:t>
            </a:r>
          </a:p>
          <a:p>
            <a:pPr eaLnBrk="1" hangingPunct="1">
              <a:spcBef>
                <a:spcPts val="90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but a few dates are readily available in lower grades</a:t>
            </a:r>
          </a:p>
          <a:p>
            <a:pPr lvl="1" eaLnBrk="1" hangingPunct="1">
              <a:spcBef>
                <a:spcPts val="90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20</a:t>
            </a:r>
            <a:r>
              <a:rPr lang="en-US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-century dates readily available in all grades</a:t>
            </a:r>
          </a:p>
          <a:p>
            <a:pPr eaLnBrk="1" hangingPunct="1">
              <a:spcBef>
                <a:spcPts val="90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stand up well to wear and look decent down to VG</a:t>
            </a:r>
          </a:p>
          <a:p>
            <a:pPr eaLnBrk="1" hangingPunct="1">
              <a:spcBef>
                <a:spcPts val="90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date:  1895-O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(mintage 440,000)</a:t>
            </a:r>
          </a:p>
          <a:p>
            <a:pPr eaLnBrk="1" hangingPunct="1">
              <a:spcBef>
                <a:spcPts val="90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Semi-keys: 1895, 1892-S, 1901-S, 1903-S, 1904-S,  others</a:t>
            </a:r>
          </a:p>
          <a:p>
            <a:pPr eaLnBrk="1" hangingPunct="1">
              <a:spcBef>
                <a:spcPts val="90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sets very achievable</a:t>
            </a:r>
          </a:p>
        </p:txBody>
      </p:sp>
      <p:pic>
        <p:nvPicPr>
          <p:cNvPr id="15365" name="Picture 8" descr="10C-1901-S-obv"/>
          <p:cNvPicPr>
            <a:picLocks noChangeAspect="1" noChangeArrowheads="1"/>
          </p:cNvPicPr>
          <p:nvPr/>
        </p:nvPicPr>
        <p:blipFill>
          <a:blip r:embed="rId3" cstate="print">
            <a:lum bright="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43" y="1227932"/>
            <a:ext cx="2743200" cy="272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10C-1901-S-rev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046538"/>
            <a:ext cx="2743200" cy="277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C39996D7-0F0D-4FF9-BA61-7A780D7C33F0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1894-S Barber Dime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top classic U.S. Rarities!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black">
          <a:xfrm>
            <a:off x="287338" y="1552575"/>
            <a:ext cx="477678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24 coins struck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Mysterious origin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confirmed specimens known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circulated (both ~ Good)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unaccounted for, and presumed circulated and lost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Finest known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(“Proof”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66) sold for $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1,997,500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in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2016!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4" descr="1894S-r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021138"/>
            <a:ext cx="28416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1894S-ob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33488"/>
            <a:ext cx="29337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9FCFC16-8242-4016-ADFA-77DEBC88EAFC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9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Barber Quarters 1892-1916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black">
          <a:xfrm>
            <a:off x="338138" y="1431925"/>
            <a:ext cx="52451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often available AG-G</a:t>
            </a:r>
          </a:p>
          <a:p>
            <a:pPr lvl="1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less so now!  (silver melt)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Mid-grade (F-XF) sets </a:t>
            </a:r>
            <a:r>
              <a:rPr lang="en-US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 to complete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semi-keys nearly impossible to find in better circulated grades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Uncs often available for a price  (except for a few dates)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coins getting impossible to find </a:t>
            </a:r>
          </a:p>
        </p:txBody>
      </p:sp>
      <p:pic>
        <p:nvPicPr>
          <p:cNvPr id="19461" name="Picture 6" descr="1896-S-A-obv-FINAL"/>
          <p:cNvPicPr>
            <a:picLocks noChangeAspect="1" noChangeArrowheads="1"/>
          </p:cNvPicPr>
          <p:nvPr/>
        </p:nvPicPr>
        <p:blipFill>
          <a:blip r:embed="rId3" cstate="print">
            <a:lum bright="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9" y="1251022"/>
            <a:ext cx="2743200" cy="27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1896-S-A-rev-FINAL"/>
          <p:cNvPicPr>
            <a:picLocks noChangeAspect="1" noChangeArrowheads="1"/>
          </p:cNvPicPr>
          <p:nvPr/>
        </p:nvPicPr>
        <p:blipFill>
          <a:blip r:embed="rId4" cstate="print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9" y="4050941"/>
            <a:ext cx="2743200" cy="27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215E9B"/>
      </a:dk2>
      <a:lt2>
        <a:srgbClr val="FFFFFF"/>
      </a:lt2>
      <a:accent1>
        <a:srgbClr val="EAA200"/>
      </a:accent1>
      <a:accent2>
        <a:srgbClr val="008266"/>
      </a:accent2>
      <a:accent3>
        <a:srgbClr val="ABB6CB"/>
      </a:accent3>
      <a:accent4>
        <a:srgbClr val="DADADA"/>
      </a:accent4>
      <a:accent5>
        <a:srgbClr val="F3CEAA"/>
      </a:accent5>
      <a:accent6>
        <a:srgbClr val="00755C"/>
      </a:accent6>
      <a:hlink>
        <a:srgbClr val="E77003"/>
      </a:hlink>
      <a:folHlink>
        <a:srgbClr val="215E9B"/>
      </a:folHlink>
    </a:clrScheme>
    <a:fontScheme name="blank">
      <a:majorFont>
        <a:latin typeface="Futura Hv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lg" len="sm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Hv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lg" len="sm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Hv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215E9B"/>
        </a:dk2>
        <a:lt2>
          <a:srgbClr val="FFFFFF"/>
        </a:lt2>
        <a:accent1>
          <a:srgbClr val="EAA200"/>
        </a:accent1>
        <a:accent2>
          <a:srgbClr val="008266"/>
        </a:accent2>
        <a:accent3>
          <a:srgbClr val="ABB6CB"/>
        </a:accent3>
        <a:accent4>
          <a:srgbClr val="DADADA"/>
        </a:accent4>
        <a:accent5>
          <a:srgbClr val="F3CEAA"/>
        </a:accent5>
        <a:accent6>
          <a:srgbClr val="00755C"/>
        </a:accent6>
        <a:hlink>
          <a:srgbClr val="E77003"/>
        </a:hlink>
        <a:folHlink>
          <a:srgbClr val="215E9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73425</TotalTime>
  <Words>893</Words>
  <Application>Microsoft Office PowerPoint</Application>
  <PresentationFormat>Letter Paper (8.5x11 in)</PresentationFormat>
  <Paragraphs>174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Futura Hv</vt:lpstr>
      <vt:lpstr>Arial</vt:lpstr>
      <vt:lpstr>Futura Bk</vt:lpstr>
      <vt:lpstr>Arial Narrow</vt:lpstr>
      <vt:lpstr>blank</vt:lpstr>
      <vt:lpstr>Introduction to Barber Coinage</vt:lpstr>
      <vt:lpstr>Barber Coin Collectors’ Society</vt:lpstr>
      <vt:lpstr>Journal of the Barber Coin Collectors’ Society</vt:lpstr>
      <vt:lpstr>Regional Meetings</vt:lpstr>
      <vt:lpstr>Charles Edward Barber</vt:lpstr>
      <vt:lpstr>Barber Coin Collectors’ Society</vt:lpstr>
      <vt:lpstr>Barber Dimes 1892-1916</vt:lpstr>
      <vt:lpstr>1894-S Barber Dime One of the top classic U.S. Rarities!</vt:lpstr>
      <vt:lpstr>Barber Quarters 1892-1916</vt:lpstr>
      <vt:lpstr>The “Big 3” –  Can be budget busters</vt:lpstr>
      <vt:lpstr>Other difficult dates –  Can be almost impossible to find nice</vt:lpstr>
      <vt:lpstr>Barber Halves 1892-1915</vt:lpstr>
      <vt:lpstr>Low-mintage P dates!</vt:lpstr>
      <vt:lpstr>1892-O Micro O</vt:lpstr>
      <vt:lpstr>Liberty Nickels 1883-1912</vt:lpstr>
      <vt:lpstr>Collecting the series</vt:lpstr>
      <vt:lpstr>www.BarberCoins.org</vt:lpstr>
      <vt:lpstr>Website –  Series information</vt:lpstr>
      <vt:lpstr>Website –  Members Gallery</vt:lpstr>
      <vt:lpstr>Website –  Contemporary counterfeits</vt:lpstr>
      <vt:lpstr>Website –  Patterns and Medals</vt:lpstr>
      <vt:lpstr>Website –  Online references</vt:lpstr>
      <vt:lpstr>PowerPoint Presentation</vt:lpstr>
    </vt:vector>
  </TitlesOfParts>
  <Company>Compaq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</dc:creator>
  <cp:lastModifiedBy>John Frost</cp:lastModifiedBy>
  <cp:revision>217</cp:revision>
  <dcterms:created xsi:type="dcterms:W3CDTF">2002-05-03T21:01:29Z</dcterms:created>
  <dcterms:modified xsi:type="dcterms:W3CDTF">2016-03-06T23:18:42Z</dcterms:modified>
</cp:coreProperties>
</file>