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8" r:id="rId10"/>
    <p:sldId id="269" r:id="rId11"/>
    <p:sldId id="270" r:id="rId12"/>
    <p:sldId id="264" r:id="rId13"/>
    <p:sldId id="265" r:id="rId14"/>
    <p:sldId id="271" r:id="rId15"/>
    <p:sldId id="266" r:id="rId16"/>
    <p:sldId id="272" r:id="rId17"/>
    <p:sldId id="267" r:id="rId18"/>
  </p:sldIdLst>
  <p:sldSz cx="9144000" cy="6858000" type="letter"/>
  <p:notesSz cx="7010400" cy="9296400"/>
  <p:defaultTextStyle>
    <a:defPPr>
      <a:defRPr lang="en-US"/>
    </a:defPPr>
    <a:lvl1pPr algn="l" rtl="0" eaLnBrk="0" fontAlgn="base" hangingPunct="0">
      <a:spcBef>
        <a:spcPct val="0"/>
      </a:spcBef>
      <a:spcAft>
        <a:spcPct val="0"/>
      </a:spcAft>
      <a:defRPr sz="2400" kern="1200">
        <a:solidFill>
          <a:schemeClr val="tx1"/>
        </a:solidFill>
        <a:latin typeface="Futura Hv" pitchFamily="34" charset="0"/>
        <a:ea typeface="+mn-ea"/>
        <a:cs typeface="+mn-cs"/>
      </a:defRPr>
    </a:lvl1pPr>
    <a:lvl2pPr marL="457200" algn="l" rtl="0" eaLnBrk="0" fontAlgn="base" hangingPunct="0">
      <a:spcBef>
        <a:spcPct val="0"/>
      </a:spcBef>
      <a:spcAft>
        <a:spcPct val="0"/>
      </a:spcAft>
      <a:defRPr sz="2400" kern="1200">
        <a:solidFill>
          <a:schemeClr val="tx1"/>
        </a:solidFill>
        <a:latin typeface="Futura Hv" pitchFamily="34" charset="0"/>
        <a:ea typeface="+mn-ea"/>
        <a:cs typeface="+mn-cs"/>
      </a:defRPr>
    </a:lvl2pPr>
    <a:lvl3pPr marL="914400" algn="l" rtl="0" eaLnBrk="0" fontAlgn="base" hangingPunct="0">
      <a:spcBef>
        <a:spcPct val="0"/>
      </a:spcBef>
      <a:spcAft>
        <a:spcPct val="0"/>
      </a:spcAft>
      <a:defRPr sz="2400" kern="1200">
        <a:solidFill>
          <a:schemeClr val="tx1"/>
        </a:solidFill>
        <a:latin typeface="Futura Hv"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Futura Hv"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Futura Hv" pitchFamily="34" charset="0"/>
        <a:ea typeface="+mn-ea"/>
        <a:cs typeface="+mn-cs"/>
      </a:defRPr>
    </a:lvl5pPr>
    <a:lvl6pPr marL="2286000" algn="l" defTabSz="914400" rtl="0" eaLnBrk="1" latinLnBrk="0" hangingPunct="1">
      <a:defRPr sz="2400" kern="1200">
        <a:solidFill>
          <a:schemeClr val="tx1"/>
        </a:solidFill>
        <a:latin typeface="Futura Hv" pitchFamily="34" charset="0"/>
        <a:ea typeface="+mn-ea"/>
        <a:cs typeface="+mn-cs"/>
      </a:defRPr>
    </a:lvl6pPr>
    <a:lvl7pPr marL="2743200" algn="l" defTabSz="914400" rtl="0" eaLnBrk="1" latinLnBrk="0" hangingPunct="1">
      <a:defRPr sz="2400" kern="1200">
        <a:solidFill>
          <a:schemeClr val="tx1"/>
        </a:solidFill>
        <a:latin typeface="Futura Hv" pitchFamily="34" charset="0"/>
        <a:ea typeface="+mn-ea"/>
        <a:cs typeface="+mn-cs"/>
      </a:defRPr>
    </a:lvl7pPr>
    <a:lvl8pPr marL="3200400" algn="l" defTabSz="914400" rtl="0" eaLnBrk="1" latinLnBrk="0" hangingPunct="1">
      <a:defRPr sz="2400" kern="1200">
        <a:solidFill>
          <a:schemeClr val="tx1"/>
        </a:solidFill>
        <a:latin typeface="Futura Hv" pitchFamily="34" charset="0"/>
        <a:ea typeface="+mn-ea"/>
        <a:cs typeface="+mn-cs"/>
      </a:defRPr>
    </a:lvl8pPr>
    <a:lvl9pPr marL="3657600" algn="l" defTabSz="914400" rtl="0" eaLnBrk="1" latinLnBrk="0" hangingPunct="1">
      <a:defRPr sz="2400" kern="1200">
        <a:solidFill>
          <a:schemeClr val="tx1"/>
        </a:solidFill>
        <a:latin typeface="Futura Hv" pitchFamily="34" charset="0"/>
        <a:ea typeface="+mn-ea"/>
        <a:cs typeface="+mn-cs"/>
      </a:defRPr>
    </a:lvl9pPr>
  </p:defaultTextStyle>
  <p:extLst>
    <p:ext uri="{EFAFB233-063F-42B5-8137-9DF3F51BA10A}">
      <p15:sldGuideLst xmlns:p15="http://schemas.microsoft.com/office/powerpoint/2012/main">
        <p15:guide id="1" orient="horz" pos="475">
          <p15:clr>
            <a:srgbClr val="A4A3A4"/>
          </p15:clr>
        </p15:guide>
        <p15:guide id="2" pos="412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00"/>
    <a:srgbClr val="000066"/>
    <a:srgbClr val="FFFFFF"/>
    <a:srgbClr val="006384"/>
    <a:srgbClr val="0A357E"/>
    <a:srgbClr val="80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0129" autoAdjust="0"/>
    <p:restoredTop sz="94627" autoAdjust="0"/>
  </p:normalViewPr>
  <p:slideViewPr>
    <p:cSldViewPr snapToGrid="0">
      <p:cViewPr varScale="1">
        <p:scale>
          <a:sx n="72" d="100"/>
          <a:sy n="72" d="100"/>
        </p:scale>
        <p:origin x="900" y="72"/>
      </p:cViewPr>
      <p:guideLst>
        <p:guide orient="horz" pos="475"/>
        <p:guide pos="41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0"/>
    </p:cViewPr>
  </p:sorterViewPr>
  <p:notesViewPr>
    <p:cSldViewPr snapToGrid="0">
      <p:cViewPr>
        <p:scale>
          <a:sx n="96" d="100"/>
          <a:sy n="96" d="100"/>
        </p:scale>
        <p:origin x="121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6542" name="Rectangle 14"/>
          <p:cNvSpPr>
            <a:spLocks noGrp="1" noChangeArrowheads="1"/>
          </p:cNvSpPr>
          <p:nvPr>
            <p:ph type="ftr" sz="quarter" idx="2"/>
          </p:nvPr>
        </p:nvSpPr>
        <p:spPr bwMode="auto">
          <a:xfrm>
            <a:off x="1185863" y="8753475"/>
            <a:ext cx="4656137" cy="473075"/>
          </a:xfrm>
          <a:prstGeom prst="rect">
            <a:avLst/>
          </a:prstGeom>
          <a:noFill/>
          <a:ln w="9525">
            <a:noFill/>
            <a:miter lim="800000"/>
            <a:headEnd/>
            <a:tailEnd/>
          </a:ln>
          <a:effectLst/>
        </p:spPr>
        <p:txBody>
          <a:bodyPr vert="horz" wrap="square" lIns="0" tIns="47462" rIns="94923" bIns="47462" numCol="1" anchor="b" anchorCtr="0" compatLnSpc="1">
            <a:prstTxWarp prst="textNoShape">
              <a:avLst/>
            </a:prstTxWarp>
          </a:bodyPr>
          <a:lstStyle>
            <a:lvl1pPr algn="l" defTabSz="949325" eaLnBrk="0" hangingPunct="0">
              <a:spcBef>
                <a:spcPct val="0"/>
              </a:spcBef>
              <a:defRPr sz="1200">
                <a:latin typeface="Futura Bk" pitchFamily="34" charset="0"/>
              </a:defRPr>
            </a:lvl1pPr>
          </a:lstStyle>
          <a:p>
            <a:pPr>
              <a:defRPr/>
            </a:pPr>
            <a:endParaRPr lang="en-US"/>
          </a:p>
        </p:txBody>
      </p:sp>
      <p:sp>
        <p:nvSpPr>
          <p:cNvPr id="406543" name="Rectangle 15"/>
          <p:cNvSpPr>
            <a:spLocks noGrp="1" noChangeArrowheads="1"/>
          </p:cNvSpPr>
          <p:nvPr>
            <p:ph type="sldNum" sz="quarter" idx="3"/>
          </p:nvPr>
        </p:nvSpPr>
        <p:spPr bwMode="auto">
          <a:xfrm>
            <a:off x="6386513" y="8753475"/>
            <a:ext cx="558800" cy="473075"/>
          </a:xfrm>
          <a:prstGeom prst="rect">
            <a:avLst/>
          </a:prstGeom>
          <a:noFill/>
          <a:ln w="9525">
            <a:noFill/>
            <a:miter lim="800000"/>
            <a:headEnd/>
            <a:tailEnd/>
          </a:ln>
          <a:effectLst/>
        </p:spPr>
        <p:txBody>
          <a:bodyPr vert="horz" wrap="square" lIns="94923" tIns="47462" rIns="94923" bIns="47462" numCol="1" anchor="b" anchorCtr="0" compatLnSpc="1">
            <a:prstTxWarp prst="textNoShape">
              <a:avLst/>
            </a:prstTxWarp>
          </a:bodyPr>
          <a:lstStyle>
            <a:lvl1pPr algn="r" defTabSz="949325" eaLnBrk="0" hangingPunct="0">
              <a:spcBef>
                <a:spcPct val="0"/>
              </a:spcBef>
              <a:defRPr sz="1200">
                <a:latin typeface="Futura Bk" pitchFamily="34" charset="0"/>
              </a:defRPr>
            </a:lvl1pPr>
          </a:lstStyle>
          <a:p>
            <a:pPr>
              <a:defRPr/>
            </a:pPr>
            <a:fld id="{3C730068-CD84-435F-9C8C-C35C38F2AA4A}" type="slidenum">
              <a:rPr lang="en-US"/>
              <a:pPr>
                <a:defRPr/>
              </a:pPr>
              <a:t>‹#›</a:t>
            </a:fld>
            <a:endParaRPr lang="en-US"/>
          </a:p>
        </p:txBody>
      </p:sp>
      <p:sp>
        <p:nvSpPr>
          <p:cNvPr id="406544" name="Rectangle 16"/>
          <p:cNvSpPr>
            <a:spLocks noGrp="1" noChangeArrowheads="1"/>
          </p:cNvSpPr>
          <p:nvPr>
            <p:ph type="hdr" sz="quarter"/>
          </p:nvPr>
        </p:nvSpPr>
        <p:spPr bwMode="auto">
          <a:xfrm>
            <a:off x="1181100" y="0"/>
            <a:ext cx="3960813" cy="473075"/>
          </a:xfrm>
          <a:prstGeom prst="rect">
            <a:avLst/>
          </a:prstGeom>
          <a:noFill/>
          <a:ln w="9525">
            <a:noFill/>
            <a:miter lim="800000"/>
            <a:headEnd/>
            <a:tailEnd/>
          </a:ln>
          <a:effectLst/>
        </p:spPr>
        <p:txBody>
          <a:bodyPr vert="horz" wrap="square" lIns="0" tIns="47462" rIns="94923" bIns="47462" numCol="1" anchor="t" anchorCtr="0" compatLnSpc="1">
            <a:prstTxWarp prst="textNoShape">
              <a:avLst/>
            </a:prstTxWarp>
          </a:bodyPr>
          <a:lstStyle>
            <a:lvl1pPr algn="l" defTabSz="949325" eaLnBrk="0" hangingPunct="0">
              <a:spcBef>
                <a:spcPct val="0"/>
              </a:spcBef>
              <a:defRPr sz="1200">
                <a:latin typeface="Futura Bk" pitchFamily="34" charset="0"/>
              </a:defRPr>
            </a:lvl1pPr>
          </a:lstStyle>
          <a:p>
            <a:pPr>
              <a:defRPr/>
            </a:pPr>
            <a:endParaRPr lang="en-US"/>
          </a:p>
        </p:txBody>
      </p:sp>
      <p:sp>
        <p:nvSpPr>
          <p:cNvPr id="406545" name="Rectangle 17"/>
          <p:cNvSpPr>
            <a:spLocks noGrp="1" noChangeArrowheads="1"/>
          </p:cNvSpPr>
          <p:nvPr>
            <p:ph type="dt" idx="1"/>
          </p:nvPr>
        </p:nvSpPr>
        <p:spPr bwMode="auto">
          <a:xfrm>
            <a:off x="5657850" y="0"/>
            <a:ext cx="1352550" cy="473075"/>
          </a:xfrm>
          <a:prstGeom prst="rect">
            <a:avLst/>
          </a:prstGeom>
          <a:noFill/>
          <a:ln w="9525">
            <a:noFill/>
            <a:miter lim="800000"/>
            <a:headEnd/>
            <a:tailEnd/>
          </a:ln>
          <a:effectLst/>
        </p:spPr>
        <p:txBody>
          <a:bodyPr vert="horz" wrap="square" lIns="0" tIns="47462" rIns="94923" bIns="47462" numCol="1" anchor="t" anchorCtr="0" compatLnSpc="1">
            <a:prstTxWarp prst="textNoShape">
              <a:avLst/>
            </a:prstTxWarp>
          </a:bodyPr>
          <a:lstStyle>
            <a:lvl1pPr algn="r" defTabSz="949325" eaLnBrk="0" hangingPunct="0">
              <a:spcBef>
                <a:spcPct val="0"/>
              </a:spcBef>
              <a:defRPr sz="1200">
                <a:latin typeface="Futura Bk" pitchFamily="34" charset="0"/>
              </a:defRPr>
            </a:lvl1pPr>
          </a:lstStyle>
          <a:p>
            <a:pPr>
              <a:defRPr/>
            </a:pPr>
            <a:endParaRPr lang="en-US"/>
          </a:p>
        </p:txBody>
      </p:sp>
    </p:spTree>
    <p:extLst>
      <p:ext uri="{BB962C8B-B14F-4D97-AF65-F5344CB8AC3E}">
        <p14:creationId xmlns:p14="http://schemas.microsoft.com/office/powerpoint/2010/main" val="3558555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p:cNvSpPr>
            <a:spLocks noGrp="1" noRot="1" noChangeAspect="1" noChangeArrowheads="1" noTextEdit="1"/>
          </p:cNvSpPr>
          <p:nvPr>
            <p:ph type="sldImg" idx="2"/>
          </p:nvPr>
        </p:nvSpPr>
        <p:spPr bwMode="auto">
          <a:xfrm>
            <a:off x="1181100" y="695325"/>
            <a:ext cx="4649788"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white">
          <a:xfrm>
            <a:off x="933450" y="4416425"/>
            <a:ext cx="5143500" cy="4184650"/>
          </a:xfrm>
          <a:prstGeom prst="rect">
            <a:avLst/>
          </a:prstGeom>
          <a:noFill/>
          <a:ln w="9525">
            <a:noFill/>
            <a:miter lim="800000"/>
            <a:headEnd/>
            <a:tailEnd/>
          </a:ln>
          <a:effectLst/>
        </p:spPr>
        <p:txBody>
          <a:bodyPr vert="horz" wrap="square" lIns="111795" tIns="93163" rIns="111795" bIns="931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8" name="Rectangle 8"/>
          <p:cNvSpPr>
            <a:spLocks noGrp="1" noChangeArrowheads="1"/>
          </p:cNvSpPr>
          <p:nvPr>
            <p:ph type="dt" idx="1"/>
          </p:nvPr>
        </p:nvSpPr>
        <p:spPr bwMode="auto">
          <a:xfrm>
            <a:off x="5657850" y="0"/>
            <a:ext cx="1352550" cy="473075"/>
          </a:xfrm>
          <a:prstGeom prst="rect">
            <a:avLst/>
          </a:prstGeom>
          <a:noFill/>
          <a:ln w="9525">
            <a:noFill/>
            <a:miter lim="800000"/>
            <a:headEnd/>
            <a:tailEnd/>
          </a:ln>
          <a:effectLst/>
        </p:spPr>
        <p:txBody>
          <a:bodyPr vert="horz" wrap="square" lIns="0" tIns="47462" rIns="94923" bIns="47462" numCol="1" anchor="t" anchorCtr="0" compatLnSpc="1">
            <a:prstTxWarp prst="textNoShape">
              <a:avLst/>
            </a:prstTxWarp>
          </a:bodyPr>
          <a:lstStyle>
            <a:lvl1pPr algn="r" defTabSz="949325" eaLnBrk="0" hangingPunct="0">
              <a:spcBef>
                <a:spcPct val="0"/>
              </a:spcBef>
              <a:defRPr sz="1200">
                <a:latin typeface="Futura Bk" pitchFamily="34" charset="0"/>
              </a:defRPr>
            </a:lvl1pPr>
          </a:lstStyle>
          <a:p>
            <a:pPr>
              <a:defRPr/>
            </a:pPr>
            <a:endParaRPr lang="en-US"/>
          </a:p>
        </p:txBody>
      </p:sp>
      <p:sp>
        <p:nvSpPr>
          <p:cNvPr id="5130" name="Rectangle 10"/>
          <p:cNvSpPr>
            <a:spLocks noGrp="1" noChangeArrowheads="1"/>
          </p:cNvSpPr>
          <p:nvPr>
            <p:ph type="hdr" sz="quarter"/>
          </p:nvPr>
        </p:nvSpPr>
        <p:spPr bwMode="auto">
          <a:xfrm>
            <a:off x="1181100" y="0"/>
            <a:ext cx="3960813" cy="473075"/>
          </a:xfrm>
          <a:prstGeom prst="rect">
            <a:avLst/>
          </a:prstGeom>
          <a:noFill/>
          <a:ln w="9525">
            <a:noFill/>
            <a:miter lim="800000"/>
            <a:headEnd/>
            <a:tailEnd/>
          </a:ln>
          <a:effectLst/>
        </p:spPr>
        <p:txBody>
          <a:bodyPr vert="horz" wrap="square" lIns="0" tIns="47462" rIns="94923" bIns="47462" numCol="1" anchor="t" anchorCtr="0" compatLnSpc="1">
            <a:prstTxWarp prst="textNoShape">
              <a:avLst/>
            </a:prstTxWarp>
          </a:bodyPr>
          <a:lstStyle>
            <a:lvl1pPr algn="l" defTabSz="949325" eaLnBrk="0" hangingPunct="0">
              <a:spcBef>
                <a:spcPct val="0"/>
              </a:spcBef>
              <a:defRPr sz="1200">
                <a:latin typeface="Futura Bk" pitchFamily="34" charset="0"/>
              </a:defRPr>
            </a:lvl1pPr>
          </a:lstStyle>
          <a:p>
            <a:pPr>
              <a:defRPr/>
            </a:pPr>
            <a:endParaRPr lang="en-US"/>
          </a:p>
        </p:txBody>
      </p:sp>
      <p:sp>
        <p:nvSpPr>
          <p:cNvPr id="4102" name="Rectangle 12"/>
          <p:cNvSpPr>
            <a:spLocks noChangeArrowheads="1"/>
          </p:cNvSpPr>
          <p:nvPr/>
        </p:nvSpPr>
        <p:spPr bwMode="auto">
          <a:xfrm>
            <a:off x="1039813" y="8823325"/>
            <a:ext cx="48545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7462" rIns="94923" bIns="47462" anchor="b"/>
          <a:lstStyle>
            <a:lvl1pPr algn="ctr" defTabSz="949325">
              <a:spcBef>
                <a:spcPct val="50000"/>
              </a:spcBef>
              <a:defRPr sz="2400">
                <a:solidFill>
                  <a:schemeClr val="tx1"/>
                </a:solidFill>
                <a:latin typeface="Futura Hv" pitchFamily="34" charset="0"/>
              </a:defRPr>
            </a:lvl1pPr>
            <a:lvl2pPr marL="742950" indent="-285750" algn="ctr" defTabSz="949325">
              <a:spcBef>
                <a:spcPct val="50000"/>
              </a:spcBef>
              <a:defRPr sz="2400">
                <a:solidFill>
                  <a:schemeClr val="tx1"/>
                </a:solidFill>
                <a:latin typeface="Futura Hv" pitchFamily="34" charset="0"/>
              </a:defRPr>
            </a:lvl2pPr>
            <a:lvl3pPr marL="1143000" indent="-228600" algn="ctr" defTabSz="949325">
              <a:spcBef>
                <a:spcPct val="50000"/>
              </a:spcBef>
              <a:defRPr sz="2400">
                <a:solidFill>
                  <a:schemeClr val="tx1"/>
                </a:solidFill>
                <a:latin typeface="Futura Hv" pitchFamily="34" charset="0"/>
              </a:defRPr>
            </a:lvl3pPr>
            <a:lvl4pPr marL="1600200" indent="-228600" algn="ctr" defTabSz="949325">
              <a:spcBef>
                <a:spcPct val="50000"/>
              </a:spcBef>
              <a:defRPr sz="2400">
                <a:solidFill>
                  <a:schemeClr val="tx1"/>
                </a:solidFill>
                <a:latin typeface="Futura Hv" pitchFamily="34" charset="0"/>
              </a:defRPr>
            </a:lvl4pPr>
            <a:lvl5pPr marL="2057400" indent="-228600" algn="ctr" defTabSz="949325">
              <a:spcBef>
                <a:spcPct val="50000"/>
              </a:spcBef>
              <a:defRPr sz="2400">
                <a:solidFill>
                  <a:schemeClr val="tx1"/>
                </a:solidFill>
                <a:latin typeface="Futura Hv" pitchFamily="34" charset="0"/>
              </a:defRPr>
            </a:lvl5pPr>
            <a:lvl6pPr marL="2514600" indent="-228600" algn="ctr" defTabSz="949325" eaLnBrk="0" fontAlgn="base" hangingPunct="0">
              <a:spcBef>
                <a:spcPct val="50000"/>
              </a:spcBef>
              <a:spcAft>
                <a:spcPct val="0"/>
              </a:spcAft>
              <a:defRPr sz="2400">
                <a:solidFill>
                  <a:schemeClr val="tx1"/>
                </a:solidFill>
                <a:latin typeface="Futura Hv" pitchFamily="34" charset="0"/>
              </a:defRPr>
            </a:lvl6pPr>
            <a:lvl7pPr marL="2971800" indent="-228600" algn="ctr" defTabSz="949325" eaLnBrk="0" fontAlgn="base" hangingPunct="0">
              <a:spcBef>
                <a:spcPct val="50000"/>
              </a:spcBef>
              <a:spcAft>
                <a:spcPct val="0"/>
              </a:spcAft>
              <a:defRPr sz="2400">
                <a:solidFill>
                  <a:schemeClr val="tx1"/>
                </a:solidFill>
                <a:latin typeface="Futura Hv" pitchFamily="34" charset="0"/>
              </a:defRPr>
            </a:lvl7pPr>
            <a:lvl8pPr marL="3429000" indent="-228600" algn="ctr" defTabSz="949325" eaLnBrk="0" fontAlgn="base" hangingPunct="0">
              <a:spcBef>
                <a:spcPct val="50000"/>
              </a:spcBef>
              <a:spcAft>
                <a:spcPct val="0"/>
              </a:spcAft>
              <a:defRPr sz="2400">
                <a:solidFill>
                  <a:schemeClr val="tx1"/>
                </a:solidFill>
                <a:latin typeface="Futura Hv" pitchFamily="34" charset="0"/>
              </a:defRPr>
            </a:lvl8pPr>
            <a:lvl9pPr marL="3886200" indent="-228600" algn="ctr" defTabSz="949325" eaLnBrk="0" fontAlgn="base" hangingPunct="0">
              <a:spcBef>
                <a:spcPct val="50000"/>
              </a:spcBef>
              <a:spcAft>
                <a:spcPct val="0"/>
              </a:spcAft>
              <a:defRPr sz="2400">
                <a:solidFill>
                  <a:schemeClr val="tx1"/>
                </a:solidFill>
                <a:latin typeface="Futura Hv" pitchFamily="34" charset="0"/>
              </a:defRPr>
            </a:lvl9pPr>
          </a:lstStyle>
          <a:p>
            <a:pPr algn="l">
              <a:spcBef>
                <a:spcPct val="0"/>
              </a:spcBef>
              <a:defRPr/>
            </a:pPr>
            <a:endParaRPr lang="en-US" sz="1200" smtClean="0">
              <a:latin typeface="Futura Bk" pitchFamily="34" charset="0"/>
            </a:endParaRPr>
          </a:p>
        </p:txBody>
      </p:sp>
      <p:sp>
        <p:nvSpPr>
          <p:cNvPr id="5133" name="Rectangle 13"/>
          <p:cNvSpPr>
            <a:spLocks noChangeArrowheads="1"/>
          </p:cNvSpPr>
          <p:nvPr/>
        </p:nvSpPr>
        <p:spPr bwMode="auto">
          <a:xfrm>
            <a:off x="6451600" y="8823325"/>
            <a:ext cx="558800" cy="473075"/>
          </a:xfrm>
          <a:prstGeom prst="rect">
            <a:avLst/>
          </a:prstGeom>
          <a:noFill/>
          <a:ln w="9525">
            <a:noFill/>
            <a:miter lim="800000"/>
            <a:headEnd/>
            <a:tailEnd/>
          </a:ln>
          <a:effectLst/>
        </p:spPr>
        <p:txBody>
          <a:bodyPr lIns="94923" tIns="47462" rIns="94923" bIns="47462" anchor="b"/>
          <a:lstStyle>
            <a:lvl1pPr defTabSz="949325" eaLnBrk="0" hangingPunct="0">
              <a:defRPr sz="2400">
                <a:solidFill>
                  <a:schemeClr val="tx1"/>
                </a:solidFill>
                <a:latin typeface="Futura Hv" pitchFamily="34" charset="0"/>
              </a:defRPr>
            </a:lvl1pPr>
            <a:lvl2pPr marL="742950" indent="-285750" defTabSz="949325" eaLnBrk="0" hangingPunct="0">
              <a:defRPr sz="2400">
                <a:solidFill>
                  <a:schemeClr val="tx1"/>
                </a:solidFill>
                <a:latin typeface="Futura Hv" pitchFamily="34" charset="0"/>
              </a:defRPr>
            </a:lvl2pPr>
            <a:lvl3pPr marL="1143000" indent="-228600" defTabSz="949325" eaLnBrk="0" hangingPunct="0">
              <a:defRPr sz="2400">
                <a:solidFill>
                  <a:schemeClr val="tx1"/>
                </a:solidFill>
                <a:latin typeface="Futura Hv" pitchFamily="34" charset="0"/>
              </a:defRPr>
            </a:lvl3pPr>
            <a:lvl4pPr marL="1600200" indent="-228600" defTabSz="949325" eaLnBrk="0" hangingPunct="0">
              <a:defRPr sz="2400">
                <a:solidFill>
                  <a:schemeClr val="tx1"/>
                </a:solidFill>
                <a:latin typeface="Futura Hv" pitchFamily="34" charset="0"/>
              </a:defRPr>
            </a:lvl4pPr>
            <a:lvl5pPr marL="2057400" indent="-228600" defTabSz="949325" eaLnBrk="0" hangingPunct="0">
              <a:defRPr sz="2400">
                <a:solidFill>
                  <a:schemeClr val="tx1"/>
                </a:solidFill>
                <a:latin typeface="Futura Hv" pitchFamily="34" charset="0"/>
              </a:defRPr>
            </a:lvl5pPr>
            <a:lvl6pPr marL="2514600" indent="-228600" algn="ctr" defTabSz="949325" eaLnBrk="0" fontAlgn="base" hangingPunct="0">
              <a:spcBef>
                <a:spcPct val="50000"/>
              </a:spcBef>
              <a:spcAft>
                <a:spcPct val="0"/>
              </a:spcAft>
              <a:defRPr sz="2400">
                <a:solidFill>
                  <a:schemeClr val="tx1"/>
                </a:solidFill>
                <a:latin typeface="Futura Hv" pitchFamily="34" charset="0"/>
              </a:defRPr>
            </a:lvl6pPr>
            <a:lvl7pPr marL="2971800" indent="-228600" algn="ctr" defTabSz="949325" eaLnBrk="0" fontAlgn="base" hangingPunct="0">
              <a:spcBef>
                <a:spcPct val="50000"/>
              </a:spcBef>
              <a:spcAft>
                <a:spcPct val="0"/>
              </a:spcAft>
              <a:defRPr sz="2400">
                <a:solidFill>
                  <a:schemeClr val="tx1"/>
                </a:solidFill>
                <a:latin typeface="Futura Hv" pitchFamily="34" charset="0"/>
              </a:defRPr>
            </a:lvl7pPr>
            <a:lvl8pPr marL="3429000" indent="-228600" algn="ctr" defTabSz="949325" eaLnBrk="0" fontAlgn="base" hangingPunct="0">
              <a:spcBef>
                <a:spcPct val="50000"/>
              </a:spcBef>
              <a:spcAft>
                <a:spcPct val="0"/>
              </a:spcAft>
              <a:defRPr sz="2400">
                <a:solidFill>
                  <a:schemeClr val="tx1"/>
                </a:solidFill>
                <a:latin typeface="Futura Hv" pitchFamily="34" charset="0"/>
              </a:defRPr>
            </a:lvl8pPr>
            <a:lvl9pPr marL="3886200" indent="-228600" algn="ctr" defTabSz="949325" eaLnBrk="0" fontAlgn="base" hangingPunct="0">
              <a:spcBef>
                <a:spcPct val="50000"/>
              </a:spcBef>
              <a:spcAft>
                <a:spcPct val="0"/>
              </a:spcAft>
              <a:defRPr sz="2400">
                <a:solidFill>
                  <a:schemeClr val="tx1"/>
                </a:solidFill>
                <a:latin typeface="Futura Hv" pitchFamily="34" charset="0"/>
              </a:defRPr>
            </a:lvl9pPr>
          </a:lstStyle>
          <a:p>
            <a:pPr algn="r">
              <a:defRPr/>
            </a:pPr>
            <a:fld id="{877C4998-39D5-47FD-941F-100AD224F7F9}" type="slidenum">
              <a:rPr lang="en-US" sz="1200" smtClean="0">
                <a:latin typeface="Futura Bk" pitchFamily="34" charset="0"/>
              </a:rPr>
              <a:pPr algn="r">
                <a:defRPr/>
              </a:pPr>
              <a:t>‹#›</a:t>
            </a:fld>
            <a:endParaRPr lang="en-US" sz="1200" smtClean="0">
              <a:latin typeface="Futura Bk" pitchFamily="34" charset="0"/>
            </a:endParaRPr>
          </a:p>
        </p:txBody>
      </p:sp>
    </p:spTree>
    <p:extLst>
      <p:ext uri="{BB962C8B-B14F-4D97-AF65-F5344CB8AC3E}">
        <p14:creationId xmlns:p14="http://schemas.microsoft.com/office/powerpoint/2010/main" val="3955860826"/>
      </p:ext>
    </p:extLst>
  </p:cSld>
  <p:clrMap bg1="lt1" tx1="dk1" bg2="lt2" tx2="dk2" accent1="accent1" accent2="accent2" accent3="accent3" accent4="accent4" accent5="accent5" accent6="accent6" hlink="hlink" folHlink="folHlink"/>
  <p:notesStyle>
    <a:lvl1pPr algn="l" rtl="0" eaLnBrk="0" fontAlgn="base" hangingPunct="0">
      <a:lnSpc>
        <a:spcPct val="95000"/>
      </a:lnSpc>
      <a:spcBef>
        <a:spcPct val="10000"/>
      </a:spcBef>
      <a:spcAft>
        <a:spcPct val="30000"/>
      </a:spcAft>
      <a:defRPr sz="1200" kern="1200">
        <a:solidFill>
          <a:schemeClr val="tx1"/>
        </a:solidFill>
        <a:latin typeface="Futura Hv" pitchFamily="34" charset="0"/>
        <a:ea typeface="+mn-ea"/>
        <a:cs typeface="+mn-cs"/>
      </a:defRPr>
    </a:lvl1pPr>
    <a:lvl2pPr marL="227013" indent="-225425" algn="l" rtl="0" eaLnBrk="0" fontAlgn="base" hangingPunct="0">
      <a:lnSpc>
        <a:spcPct val="95000"/>
      </a:lnSpc>
      <a:spcBef>
        <a:spcPct val="10000"/>
      </a:spcBef>
      <a:spcAft>
        <a:spcPct val="30000"/>
      </a:spcAft>
      <a:buChar char="•"/>
      <a:defRPr sz="1200" kern="1200">
        <a:solidFill>
          <a:schemeClr val="tx1"/>
        </a:solidFill>
        <a:latin typeface="Futura Bk" pitchFamily="34" charset="0"/>
        <a:ea typeface="+mn-ea"/>
        <a:cs typeface="+mn-cs"/>
      </a:defRPr>
    </a:lvl2pPr>
    <a:lvl3pPr marL="455613" indent="-227013" algn="l" rtl="0" eaLnBrk="0" fontAlgn="base" hangingPunct="0">
      <a:lnSpc>
        <a:spcPct val="95000"/>
      </a:lnSpc>
      <a:spcBef>
        <a:spcPct val="10000"/>
      </a:spcBef>
      <a:spcAft>
        <a:spcPct val="30000"/>
      </a:spcAft>
      <a:buChar char="–"/>
      <a:defRPr sz="1000" kern="1200">
        <a:solidFill>
          <a:schemeClr val="tx1"/>
        </a:solidFill>
        <a:latin typeface="Futura Bk" pitchFamily="34" charset="0"/>
        <a:ea typeface="+mn-ea"/>
        <a:cs typeface="+mn-cs"/>
      </a:defRPr>
    </a:lvl3pPr>
    <a:lvl4pPr marL="685800" indent="-228600" algn="l" rtl="0" eaLnBrk="0" fontAlgn="base" hangingPunct="0">
      <a:lnSpc>
        <a:spcPct val="95000"/>
      </a:lnSpc>
      <a:spcBef>
        <a:spcPct val="10000"/>
      </a:spcBef>
      <a:spcAft>
        <a:spcPct val="30000"/>
      </a:spcAft>
      <a:buChar char="–"/>
      <a:defRPr sz="900" kern="1200">
        <a:solidFill>
          <a:schemeClr val="tx1"/>
        </a:solidFill>
        <a:latin typeface="Futura Bk" pitchFamily="34" charset="0"/>
        <a:ea typeface="+mn-ea"/>
        <a:cs typeface="+mn-cs"/>
      </a:defRPr>
    </a:lvl4pPr>
    <a:lvl5pPr marL="908050" indent="-220663" algn="l" rtl="0" eaLnBrk="0" fontAlgn="base" hangingPunct="0">
      <a:lnSpc>
        <a:spcPct val="95000"/>
      </a:lnSpc>
      <a:spcBef>
        <a:spcPct val="10000"/>
      </a:spcBef>
      <a:spcAft>
        <a:spcPct val="30000"/>
      </a:spcAft>
      <a:buChar char="–"/>
      <a:defRPr sz="900" kern="1200">
        <a:solidFill>
          <a:schemeClr val="tx1"/>
        </a:solidFill>
        <a:latin typeface="Futura B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shows you how to authenticate the three key dates in the Barber quarter series.  All three of the keys are subject to counterfeiting and alteration, and it is important to know how to tell the genuine from the fakes.</a:t>
            </a:r>
            <a:endParaRPr lang="en-US" dirty="0"/>
          </a:p>
        </p:txBody>
      </p:sp>
    </p:spTree>
    <p:extLst>
      <p:ext uri="{BB962C8B-B14F-4D97-AF65-F5344CB8AC3E}">
        <p14:creationId xmlns:p14="http://schemas.microsoft.com/office/powerpoint/2010/main" val="1795021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example will fool people who only look for evidence of an added mintmark, and not the rest of the diagnostics.</a:t>
            </a:r>
          </a:p>
          <a:p>
            <a:r>
              <a:rPr lang="en-US" dirty="0" smtClean="0"/>
              <a:t>This was two halves of two different coins, joined together.  A 1901-P obverse was paired with a genuine S reverse from a different year.  There is no evidence of alteration at the mintmark (because it wasn’t added).  However, there was a seam around the reeded edge of the coin.  Unfortunately the owner never took the coin out of the 2x2 to examine the edge.  </a:t>
            </a:r>
          </a:p>
          <a:p>
            <a:r>
              <a:rPr lang="en-US" dirty="0" smtClean="0"/>
              <a:t>A lesson learned.  Remember a coin has 3 sides!</a:t>
            </a:r>
            <a:endParaRPr lang="en-US" dirty="0"/>
          </a:p>
        </p:txBody>
      </p:sp>
    </p:spTree>
    <p:extLst>
      <p:ext uri="{BB962C8B-B14F-4D97-AF65-F5344CB8AC3E}">
        <p14:creationId xmlns:p14="http://schemas.microsoft.com/office/powerpoint/2010/main" val="2781029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Another thing to consider – buying a certified example.  This is  great idea, but there can be pitfalls.</a:t>
            </a:r>
          </a:p>
          <a:p>
            <a:pPr eaLnBrk="1" hangingPunct="1"/>
            <a:r>
              <a:rPr lang="en-US" dirty="0" smtClean="0"/>
              <a:t>Here is a </a:t>
            </a:r>
            <a:r>
              <a:rPr lang="en-US" dirty="0" err="1" smtClean="0"/>
              <a:t>slabbed</a:t>
            </a:r>
            <a:r>
              <a:rPr lang="en-US" dirty="0" smtClean="0"/>
              <a:t> 1901-S quarter.  Unfortunately it is a fake.  The date position does not match either of the genuine dies.  </a:t>
            </a:r>
          </a:p>
          <a:p>
            <a:pPr eaLnBrk="1" hangingPunct="1"/>
            <a:r>
              <a:rPr lang="en-US" dirty="0" smtClean="0"/>
              <a:t>The good news:  the major grading services (ANACS, PCGS, NGC, ICG) guarantee their work and would make good on their mistake.</a:t>
            </a:r>
          </a:p>
          <a:p>
            <a:pPr eaLnBrk="1" hangingPunct="1"/>
            <a:r>
              <a:rPr lang="en-US" dirty="0" smtClean="0"/>
              <a:t>The bad news:  this coin was in an off-brand slab, from a company that does not have a guarantee.  </a:t>
            </a:r>
          </a:p>
          <a:p>
            <a:pPr eaLnBrk="1" hangingPunct="1"/>
            <a:r>
              <a:rPr lang="en-US" dirty="0" smtClean="0"/>
              <a:t>The lesson:  if you want a certified example, choose one of firms that guarantee their work.</a:t>
            </a:r>
          </a:p>
          <a:p>
            <a:pPr eaLnBrk="1" hangingPunct="1"/>
            <a:r>
              <a:rPr lang="en-US" dirty="0" smtClean="0"/>
              <a:t>This coin was actually sold in a major auction, despite being told by the BCCS that the coin wa</a:t>
            </a:r>
            <a:r>
              <a:rPr lang="en-US" dirty="0" smtClean="0"/>
              <a:t>s no good.  A month later, they got the coin back when the winner had it examined by somebody who knew.  The firm had to eat the loss.</a:t>
            </a:r>
            <a:endParaRPr lang="en-US" dirty="0" smtClean="0"/>
          </a:p>
        </p:txBody>
      </p:sp>
    </p:spTree>
    <p:extLst>
      <p:ext uri="{BB962C8B-B14F-4D97-AF65-F5344CB8AC3E}">
        <p14:creationId xmlns:p14="http://schemas.microsoft.com/office/powerpoint/2010/main" val="255973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lowest mintage regular issue </a:t>
            </a:r>
            <a:r>
              <a:rPr lang="en-US" dirty="0"/>
              <a:t>U.S. </a:t>
            </a:r>
            <a:r>
              <a:rPr lang="en-US" dirty="0" smtClean="0"/>
              <a:t>silver coin is the 1913-S, with a mintage of just 40,000.</a:t>
            </a:r>
          </a:p>
          <a:p>
            <a:r>
              <a:rPr lang="en-US" dirty="0" smtClean="0"/>
              <a:t>After 1909, the mints </a:t>
            </a:r>
            <a:r>
              <a:rPr lang="en-US" dirty="0" err="1" smtClean="0"/>
              <a:t>hubbed</a:t>
            </a:r>
            <a:r>
              <a:rPr lang="en-US" dirty="0" smtClean="0"/>
              <a:t> the dates, so that all obverse dies made for all mints had the exact same date position.  Therefore, date position cannot be used to differentiate 1913-S from P and O coins.</a:t>
            </a:r>
          </a:p>
          <a:p>
            <a:r>
              <a:rPr lang="en-US" dirty="0"/>
              <a:t>In addition, the edge reeding count can’t be used, as by this time, all of the mints used similar collars.</a:t>
            </a:r>
          </a:p>
          <a:p>
            <a:endParaRPr lang="en-US" dirty="0" smtClean="0"/>
          </a:p>
          <a:p>
            <a:r>
              <a:rPr lang="en-US" dirty="0" smtClean="0"/>
              <a:t>However, there are two different mintmark positions to evaluate.</a:t>
            </a:r>
          </a:p>
          <a:p>
            <a:r>
              <a:rPr lang="en-US" dirty="0" smtClean="0"/>
              <a:t>Reverse A has a nicely-centered mintmark between R and D, and Reverse B has a lower mintmark, closer to R than D.  </a:t>
            </a:r>
          </a:p>
        </p:txBody>
      </p:sp>
    </p:spTree>
    <p:extLst>
      <p:ext uri="{BB962C8B-B14F-4D97-AF65-F5344CB8AC3E}">
        <p14:creationId xmlns:p14="http://schemas.microsoft.com/office/powerpoint/2010/main" val="104909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single most important characteristic of genuine 1913-S quarters, in addition to mintmark position, is the </a:t>
            </a:r>
            <a:r>
              <a:rPr lang="en-US" i="1" dirty="0" smtClean="0"/>
              <a:t>strike.</a:t>
            </a:r>
          </a:p>
          <a:p>
            <a:r>
              <a:rPr lang="en-US" dirty="0" smtClean="0"/>
              <a:t>The 1913-S quarters received an uneven strike, due to the way the dies were inserted into the press.  The left side of the obverse is slightly weaker than the right.  The rim is shallower on the left than the right.</a:t>
            </a:r>
          </a:p>
          <a:p>
            <a:r>
              <a:rPr lang="en-US" dirty="0" smtClean="0"/>
              <a:t>This is more easily seen on low-grade coins, but it can also be seen on high-grade and mint state pieces as well.</a:t>
            </a:r>
          </a:p>
          <a:p>
            <a:r>
              <a:rPr lang="en-US" dirty="0" smtClean="0"/>
              <a:t>One of the obverse dies also developed severe die cracks very late in the production run.  These are rarely seen, but if a purported 1913-S has these die cracks, it is genuine.</a:t>
            </a:r>
            <a:endParaRPr lang="en-US" dirty="0"/>
          </a:p>
        </p:txBody>
      </p:sp>
    </p:spTree>
    <p:extLst>
      <p:ext uri="{BB962C8B-B14F-4D97-AF65-F5344CB8AC3E}">
        <p14:creationId xmlns:p14="http://schemas.microsoft.com/office/powerpoint/2010/main" val="282798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genuine coin (weaker left side) side-by-side an altered coins with an even strike.</a:t>
            </a:r>
          </a:p>
          <a:p>
            <a:r>
              <a:rPr lang="en-US" dirty="0" smtClean="0"/>
              <a:t>Close examination of the mintmark area show evidence of alteration, by affixing an “S” to the back of a 1913 coin.</a:t>
            </a:r>
            <a:endParaRPr lang="en-US" dirty="0"/>
          </a:p>
        </p:txBody>
      </p:sp>
    </p:spTree>
    <p:extLst>
      <p:ext uri="{BB962C8B-B14F-4D97-AF65-F5344CB8AC3E}">
        <p14:creationId xmlns:p14="http://schemas.microsoft.com/office/powerpoint/2010/main" val="3549512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 there are some excellent tips which can make authenticating the Big 3 much easier, and will help you quickly identify the majority of the fakes.</a:t>
            </a:r>
          </a:p>
          <a:p>
            <a:r>
              <a:rPr lang="en-US" dirty="0" smtClean="0"/>
              <a:t>First, look at the mintmark.  It must be the right style and size, and it also must match the condition of the coin.  A VG coin should not have an XF mintmark.  </a:t>
            </a:r>
          </a:p>
          <a:p>
            <a:r>
              <a:rPr lang="en-US" dirty="0" smtClean="0"/>
              <a:t>Be suspicious of coins with a cleaned reverse.  Cleaning often is used to hide evidence of alteration, and/or to detract attention from the mintmark.</a:t>
            </a:r>
          </a:p>
          <a:p>
            <a:r>
              <a:rPr lang="en-US" dirty="0" smtClean="0"/>
              <a:t>Look at as many genuine examples as you can, so you can learn what the real thing looks like.  That way, when a fake is encountered with a very close (but not exact) match to the genuine, you will notice the subtle differences.  It will just “not look quite right”</a:t>
            </a:r>
          </a:p>
          <a:p>
            <a:r>
              <a:rPr lang="en-US" dirty="0" smtClean="0"/>
              <a:t>Finally, buying certified examples is a great idea, but only use the 4 major grading firms that guarantee their work!</a:t>
            </a:r>
            <a:endParaRPr lang="en-US" dirty="0"/>
          </a:p>
        </p:txBody>
      </p:sp>
    </p:spTree>
    <p:extLst>
      <p:ext uri="{BB962C8B-B14F-4D97-AF65-F5344CB8AC3E}">
        <p14:creationId xmlns:p14="http://schemas.microsoft.com/office/powerpoint/2010/main" val="120045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BCCS website has web pages to help you authenticate the Big 3.  These pages have high-resolution photos of date and mintmark positions, as well as other key characteristics, as shown in this presentation.</a:t>
            </a:r>
          </a:p>
          <a:p>
            <a:r>
              <a:rPr lang="en-US" dirty="0" smtClean="0"/>
              <a:t>You can find it on </a:t>
            </a:r>
            <a:r>
              <a:rPr lang="en-US" b="1" dirty="0" smtClean="0"/>
              <a:t>www.barbercoins.org </a:t>
            </a:r>
            <a:r>
              <a:rPr lang="en-US" dirty="0" smtClean="0"/>
              <a:t>under “Series Information” and “Barber Quarters”.</a:t>
            </a:r>
            <a:endParaRPr lang="en-US" b="1" dirty="0"/>
          </a:p>
        </p:txBody>
      </p:sp>
    </p:spTree>
    <p:extLst>
      <p:ext uri="{BB962C8B-B14F-4D97-AF65-F5344CB8AC3E}">
        <p14:creationId xmlns:p14="http://schemas.microsoft.com/office/powerpoint/2010/main" val="1334609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341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 3” Barber quarters are the rarest, and most expensive coins in the series, and are subject to forgery.  They are:</a:t>
            </a:r>
          </a:p>
          <a:p>
            <a:r>
              <a:rPr lang="en-US" dirty="0"/>
              <a:t>	</a:t>
            </a:r>
            <a:r>
              <a:rPr lang="en-US" dirty="0" smtClean="0"/>
              <a:t>1896-S</a:t>
            </a:r>
          </a:p>
          <a:p>
            <a:r>
              <a:rPr lang="en-US" dirty="0"/>
              <a:t>	</a:t>
            </a:r>
            <a:r>
              <a:rPr lang="en-US" dirty="0" smtClean="0"/>
              <a:t>1901-S</a:t>
            </a:r>
          </a:p>
          <a:p>
            <a:r>
              <a:rPr lang="en-US" dirty="0"/>
              <a:t>	</a:t>
            </a:r>
            <a:r>
              <a:rPr lang="en-US" dirty="0" smtClean="0"/>
              <a:t>1913-S</a:t>
            </a:r>
          </a:p>
          <a:p>
            <a:r>
              <a:rPr lang="en-US" dirty="0" smtClean="0"/>
              <a:t>Making the problem worse, large price gains in the past decade have increased pressure on counterfeiting or altering genuine coins to appear to be the 3 keys.</a:t>
            </a:r>
          </a:p>
          <a:p>
            <a:r>
              <a:rPr lang="en-US" dirty="0" smtClean="0"/>
              <a:t>All three of the coins are subject to fakery, and most of the fakes seen are added mintmarks.  </a:t>
            </a:r>
            <a:endParaRPr lang="en-US" dirty="0"/>
          </a:p>
        </p:txBody>
      </p:sp>
    </p:spTree>
    <p:extLst>
      <p:ext uri="{BB962C8B-B14F-4D97-AF65-F5344CB8AC3E}">
        <p14:creationId xmlns:p14="http://schemas.microsoft.com/office/powerpoint/2010/main" val="3477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authentication is critical, there is some good news.</a:t>
            </a:r>
          </a:p>
          <a:p>
            <a:r>
              <a:rPr lang="en-US" dirty="0" smtClean="0"/>
              <a:t>First of all, with such low mintages, only two pairs of dies were used for each of the three dates, and the mintmarks were hand-punched into the dies, resulting in two distinct and different mintmark positions for each date.  Also, the dates for 1896 and 1901 were also hand-punched into the dies, resulting in different date positions for the S-mint coins from the P- and O-mint counterparts.</a:t>
            </a:r>
          </a:p>
          <a:p>
            <a:r>
              <a:rPr lang="en-US" dirty="0" smtClean="0"/>
              <a:t>Thus, if the coin in question does not exactly match the date and mintmark positions of either of the genuine die pairs, it should be obvious</a:t>
            </a:r>
          </a:p>
          <a:p>
            <a:r>
              <a:rPr lang="en-US" dirty="0" smtClean="0"/>
              <a:t>In addition to date and mintmark position, other characteristics exist for each of the three issues, which can aid in authentication, such as die cracks, clash marks, and the reeding along the edge of the coin</a:t>
            </a:r>
          </a:p>
          <a:p>
            <a:r>
              <a:rPr lang="en-US" dirty="0" smtClean="0"/>
              <a:t>As a result, even though the Big 3 are expensive coins and need to authenticate is essential, it is relatively straightforward to do, as long as you know what to look for.</a:t>
            </a:r>
            <a:endParaRPr lang="en-US" dirty="0"/>
          </a:p>
        </p:txBody>
      </p:sp>
    </p:spTree>
    <p:extLst>
      <p:ext uri="{BB962C8B-B14F-4D97-AF65-F5344CB8AC3E}">
        <p14:creationId xmlns:p14="http://schemas.microsoft.com/office/powerpoint/2010/main" val="58763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 all, let’s examine the 1896-S.</a:t>
            </a:r>
          </a:p>
          <a:p>
            <a:r>
              <a:rPr lang="en-US" dirty="0" smtClean="0"/>
              <a:t>There are exactly two valid date positions, and two valid mintmark positions.  The two genuine die pairs are shown here.</a:t>
            </a:r>
          </a:p>
          <a:p>
            <a:r>
              <a:rPr lang="en-US" dirty="0" smtClean="0"/>
              <a:t>For the date positions, note the position of the “1” compared to the denticles and the initial “B” in the truncation of the bust – Obverse 1 has the “1” centered over a denticle, whereas Obverse 2 has the date slightly to the right of that of Obverse 1.</a:t>
            </a:r>
          </a:p>
          <a:p>
            <a:r>
              <a:rPr lang="en-US" dirty="0" smtClean="0"/>
              <a:t>Reverse 1 has the mintmark higher positions than that of Reverse 2.  Also, note the </a:t>
            </a:r>
            <a:r>
              <a:rPr lang="en-US" i="1" dirty="0" smtClean="0"/>
              <a:t>style</a:t>
            </a:r>
            <a:r>
              <a:rPr lang="en-US" dirty="0" smtClean="0"/>
              <a:t> of the “S” – it is slightly boxy in shape, like all Barber Quarter S-mint coins from 1892-1897.  In 1898, the S was changed to a more open and curved shape, shown to the right.</a:t>
            </a:r>
          </a:p>
          <a:p>
            <a:r>
              <a:rPr lang="en-US" dirty="0" smtClean="0"/>
              <a:t>Many of the “Added S” coins have the wrong style mintmark, which can make identification even easier.</a:t>
            </a:r>
            <a:endParaRPr lang="en-US" dirty="0"/>
          </a:p>
        </p:txBody>
      </p:sp>
    </p:spTree>
    <p:extLst>
      <p:ext uri="{BB962C8B-B14F-4D97-AF65-F5344CB8AC3E}">
        <p14:creationId xmlns:p14="http://schemas.microsoft.com/office/powerpoint/2010/main" val="99901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key characteristics of  genuine 1896-S quarters can also aid in authentication.  </a:t>
            </a:r>
          </a:p>
          <a:p>
            <a:r>
              <a:rPr lang="en-US" dirty="0" smtClean="0"/>
              <a:t>The most obvious to see (especially in coins in 2x2 holders) is the presence of clash marks in Liberty’s ear.  Early in the production runs, both obverse dies clashed with the reverse dies, resulting in horizontal clash marks within the earlobe (they are from the horizontal lines on the shield on the reverse).  MOST but not all genuine 1896-S quarters, perhaps more than 75%, have them.  Since we haven’t seen any 1896-P or 1896-O coins with similar clash marks, this is a very useful tool to use.  If a 1896-S has the clash marks, it is most certainly genuine.  However, if a coin does not have the clash marks, it doesn’t mean it’s fake.  Not all 1896-S coins have them.</a:t>
            </a:r>
          </a:p>
          <a:p>
            <a:r>
              <a:rPr lang="en-US" dirty="0" smtClean="0"/>
              <a:t>Also, a slam dunk method includes looking at the edge reeding.  The three mints (P, O, S) used different retaining collars, with different fineness of edge reeding.  The S-mint collar had a finer edge reeding than either the P or O coins.  So, if you place an 1896-P and an 1896-S side-by-side, and the S mint coin has a finer reeding (more reeds around the coin), it is genuine.  If it has the same edge reed count as the P-mint coin, you have a forgery.</a:t>
            </a:r>
          </a:p>
          <a:p>
            <a:r>
              <a:rPr lang="en-US" dirty="0" smtClean="0"/>
              <a:t>Edge reeding is usually present on coins of grades VG and above.  </a:t>
            </a:r>
            <a:endParaRPr lang="en-US" dirty="0"/>
          </a:p>
        </p:txBody>
      </p:sp>
    </p:spTree>
    <p:extLst>
      <p:ext uri="{BB962C8B-B14F-4D97-AF65-F5344CB8AC3E}">
        <p14:creationId xmlns:p14="http://schemas.microsoft.com/office/powerpoint/2010/main" val="164843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1901-S is the King of regular issue Barber coinage.  It was also made with two pairs of dies, with different date and mintmark positions.</a:t>
            </a:r>
          </a:p>
          <a:p>
            <a:r>
              <a:rPr lang="en-US" dirty="0" smtClean="0"/>
              <a:t>Obverse A has the first “1” in the date centered directly over a denticle, and the top of the second “1” nearly touches the base of the bust (and it is also centered over a denticle).  Whereas Obverse B has ones centered over the left side of a denticle, and the second one is not close to the bust – it is centered between the bust and the denticles.</a:t>
            </a:r>
          </a:p>
          <a:p>
            <a:r>
              <a:rPr lang="en-US" dirty="0" smtClean="0"/>
              <a:t>The two mintmarks positions are also in specific orientation.  Reverse A has the S somewhat tilted and slightly closer to the R than the D.  Reverse B finds the mintmark more upright, and centered between R and D.</a:t>
            </a:r>
          </a:p>
          <a:p>
            <a:endParaRPr lang="en-US" dirty="0" smtClean="0"/>
          </a:p>
        </p:txBody>
      </p:sp>
    </p:spTree>
    <p:extLst>
      <p:ext uri="{BB962C8B-B14F-4D97-AF65-F5344CB8AC3E}">
        <p14:creationId xmlns:p14="http://schemas.microsoft.com/office/powerpoint/2010/main" val="338874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die markers can help confirm a 1901-S quarter is genuine.  Both obverse dies cracked during the production run.  If a purported 1901-S has these die cracks, then one can feel safe the coin is genuine.  </a:t>
            </a:r>
          </a:p>
          <a:p>
            <a:r>
              <a:rPr lang="en-US" dirty="0" smtClean="0"/>
              <a:t>Shown here to the upper left is Obverse 1 (“1” digits centered over denticles, second “1” is nearly touching bust).  The lower two pictures are Obverse 2.  The die cracks in the starts to the right of the date and tip of the bust are protected and will be seen even on lower grade coins.</a:t>
            </a:r>
            <a:endParaRPr lang="en-US" dirty="0"/>
          </a:p>
          <a:p>
            <a:r>
              <a:rPr lang="en-US" dirty="0" smtClean="0"/>
              <a:t>Again, most genuine 1901-S coins don’t have these die cracks, but if yours does, it’s going to be real. </a:t>
            </a:r>
            <a:endParaRPr lang="en-US" dirty="0"/>
          </a:p>
        </p:txBody>
      </p:sp>
    </p:spTree>
    <p:extLst>
      <p:ext uri="{BB962C8B-B14F-4D97-AF65-F5344CB8AC3E}">
        <p14:creationId xmlns:p14="http://schemas.microsoft.com/office/powerpoint/2010/main" val="1744097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high mintage, some of the 1901-P dies (also with hand-punched dates) will have date positions similar, but not identical to the 1901-S dies.  Shown here are two 1901-P dates that are similar to both 1901-S dates, but not exactly the same.  </a:t>
            </a:r>
          </a:p>
          <a:p>
            <a:r>
              <a:rPr lang="en-US" dirty="0" smtClean="0"/>
              <a:t>Be careful of subtle differences.  The more genuine 1901-S coins you see, the easier it is to notice the slight differences.</a:t>
            </a:r>
            <a:endParaRPr lang="en-US" dirty="0"/>
          </a:p>
        </p:txBody>
      </p:sp>
    </p:spTree>
    <p:extLst>
      <p:ext uri="{BB962C8B-B14F-4D97-AF65-F5344CB8AC3E}">
        <p14:creationId xmlns:p14="http://schemas.microsoft.com/office/powerpoint/2010/main" val="1763918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two different examples of fake 1901-S quarters.</a:t>
            </a:r>
          </a:p>
          <a:p>
            <a:r>
              <a:rPr lang="en-US" dirty="0" smtClean="0"/>
              <a:t>The first one is a typical </a:t>
            </a:r>
            <a:r>
              <a:rPr lang="en-US" i="1" dirty="0" smtClean="0"/>
              <a:t>Added S</a:t>
            </a:r>
            <a:r>
              <a:rPr lang="en-US" dirty="0" smtClean="0"/>
              <a:t> coin.  The mintmark is not only in the wrong position, it is the wrong size and style.  In addition, the mintmark looks more like what would be expected on an XF coin, not on the VG coin pictured here.  The mintmark should match the coin!  A VG coin should have a well-worn VG mintmark on it.</a:t>
            </a:r>
          </a:p>
          <a:p>
            <a:endParaRPr lang="en-US" dirty="0"/>
          </a:p>
          <a:p>
            <a:r>
              <a:rPr lang="en-US" dirty="0" smtClean="0"/>
              <a:t>**** next example on next slide (combined)</a:t>
            </a:r>
          </a:p>
          <a:p>
            <a:endParaRPr lang="en-US" dirty="0"/>
          </a:p>
        </p:txBody>
      </p:sp>
    </p:spTree>
    <p:extLst>
      <p:ext uri="{BB962C8B-B14F-4D97-AF65-F5344CB8AC3E}">
        <p14:creationId xmlns:p14="http://schemas.microsoft.com/office/powerpoint/2010/main" val="4074673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rgbClr val="800000"/>
        </a:solidFill>
        <a:effectLst/>
      </p:bgPr>
    </p:bg>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3384550" cy="6858000"/>
          </a:xfrm>
          <a:prstGeom prst="rect">
            <a:avLst/>
          </a:prstGeom>
          <a:solidFill>
            <a:schemeClr val="tx1"/>
          </a:solidFill>
          <a:ln>
            <a:noFill/>
          </a:ln>
          <a:extLst>
            <a:ext uri="{91240B29-F687-4F45-9708-019B960494DF}">
              <a14:hiddenLine xmlns:a14="http://schemas.microsoft.com/office/drawing/2010/main" w="25400">
                <a:solidFill>
                  <a:srgbClr val="000000"/>
                </a:solidFill>
                <a:miter lim="800000"/>
                <a:headEnd/>
                <a:tailEnd type="none" w="lg" len="sm"/>
              </a14:hiddenLine>
            </a:ext>
          </a:extLst>
        </p:spPr>
        <p:txBody>
          <a:bodyPr wrap="none" lIns="0" tIns="0" rIns="0" bIns="0" anchor="ctr"/>
          <a:lstStyle>
            <a:lvl1pPr algn="ctr">
              <a:spcBef>
                <a:spcPct val="50000"/>
              </a:spcBef>
              <a:defRPr sz="2400">
                <a:solidFill>
                  <a:schemeClr val="tx1"/>
                </a:solidFill>
                <a:latin typeface="Futura Hv" pitchFamily="34" charset="0"/>
              </a:defRPr>
            </a:lvl1pPr>
            <a:lvl2pPr marL="742950" indent="-285750" algn="ctr">
              <a:spcBef>
                <a:spcPct val="50000"/>
              </a:spcBef>
              <a:defRPr sz="2400">
                <a:solidFill>
                  <a:schemeClr val="tx1"/>
                </a:solidFill>
                <a:latin typeface="Futura Hv" pitchFamily="34" charset="0"/>
              </a:defRPr>
            </a:lvl2pPr>
            <a:lvl3pPr marL="1143000" indent="-228600" algn="ctr">
              <a:spcBef>
                <a:spcPct val="50000"/>
              </a:spcBef>
              <a:defRPr sz="2400">
                <a:solidFill>
                  <a:schemeClr val="tx1"/>
                </a:solidFill>
                <a:latin typeface="Futura Hv" pitchFamily="34" charset="0"/>
              </a:defRPr>
            </a:lvl3pPr>
            <a:lvl4pPr marL="1600200" indent="-228600" algn="ctr">
              <a:spcBef>
                <a:spcPct val="50000"/>
              </a:spcBef>
              <a:defRPr sz="2400">
                <a:solidFill>
                  <a:schemeClr val="tx1"/>
                </a:solidFill>
                <a:latin typeface="Futura Hv" pitchFamily="34" charset="0"/>
              </a:defRPr>
            </a:lvl4pPr>
            <a:lvl5pPr marL="2057400" indent="-228600" algn="ctr">
              <a:spcBef>
                <a:spcPct val="50000"/>
              </a:spcBef>
              <a:defRPr sz="2400">
                <a:solidFill>
                  <a:schemeClr val="tx1"/>
                </a:solidFill>
                <a:latin typeface="Futura Hv" pitchFamily="34" charset="0"/>
              </a:defRPr>
            </a:lvl5pPr>
            <a:lvl6pPr marL="2514600" indent="-228600" algn="ctr" eaLnBrk="0" fontAlgn="base" hangingPunct="0">
              <a:spcBef>
                <a:spcPct val="50000"/>
              </a:spcBef>
              <a:spcAft>
                <a:spcPct val="0"/>
              </a:spcAft>
              <a:defRPr sz="2400">
                <a:solidFill>
                  <a:schemeClr val="tx1"/>
                </a:solidFill>
                <a:latin typeface="Futura Hv" pitchFamily="34" charset="0"/>
              </a:defRPr>
            </a:lvl6pPr>
            <a:lvl7pPr marL="2971800" indent="-228600" algn="ctr" eaLnBrk="0" fontAlgn="base" hangingPunct="0">
              <a:spcBef>
                <a:spcPct val="50000"/>
              </a:spcBef>
              <a:spcAft>
                <a:spcPct val="0"/>
              </a:spcAft>
              <a:defRPr sz="2400">
                <a:solidFill>
                  <a:schemeClr val="tx1"/>
                </a:solidFill>
                <a:latin typeface="Futura Hv" pitchFamily="34" charset="0"/>
              </a:defRPr>
            </a:lvl7pPr>
            <a:lvl8pPr marL="3429000" indent="-228600" algn="ctr" eaLnBrk="0" fontAlgn="base" hangingPunct="0">
              <a:spcBef>
                <a:spcPct val="50000"/>
              </a:spcBef>
              <a:spcAft>
                <a:spcPct val="0"/>
              </a:spcAft>
              <a:defRPr sz="2400">
                <a:solidFill>
                  <a:schemeClr val="tx1"/>
                </a:solidFill>
                <a:latin typeface="Futura Hv" pitchFamily="34" charset="0"/>
              </a:defRPr>
            </a:lvl8pPr>
            <a:lvl9pPr marL="3886200" indent="-228600" algn="ctr" eaLnBrk="0" fontAlgn="base" hangingPunct="0">
              <a:spcBef>
                <a:spcPct val="50000"/>
              </a:spcBef>
              <a:spcAft>
                <a:spcPct val="0"/>
              </a:spcAft>
              <a:defRPr sz="2400">
                <a:solidFill>
                  <a:schemeClr val="tx1"/>
                </a:solidFill>
                <a:latin typeface="Futura Hv" pitchFamily="34" charset="0"/>
              </a:defRPr>
            </a:lvl9pPr>
          </a:lstStyle>
          <a:p>
            <a:pPr eaLnBrk="1" hangingPunct="1">
              <a:defRPr/>
            </a:pPr>
            <a:endParaRPr lang="en-US" smtClean="0">
              <a:latin typeface="Arial" panose="020B0604020202020204" pitchFamily="34" charset="0"/>
              <a:cs typeface="Arial" panose="020B0604020202020204" pitchFamily="34" charset="0"/>
            </a:endParaRPr>
          </a:p>
        </p:txBody>
      </p:sp>
      <p:sp>
        <p:nvSpPr>
          <p:cNvPr id="1838083" name="Rectangle 3"/>
          <p:cNvSpPr>
            <a:spLocks noGrp="1" noChangeArrowheads="1"/>
          </p:cNvSpPr>
          <p:nvPr>
            <p:ph type="ctrTitle" sz="quarter"/>
          </p:nvPr>
        </p:nvSpPr>
        <p:spPr>
          <a:xfrm>
            <a:off x="3635375" y="450850"/>
            <a:ext cx="5326063" cy="1947793"/>
          </a:xfrm>
        </p:spPr>
        <p:txBody>
          <a:bodyPr lIns="182880" tIns="91440" rIns="182880" bIns="91440" anchor="t"/>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1838084" name="Rectangle 4"/>
          <p:cNvSpPr>
            <a:spLocks noGrp="1" noChangeArrowheads="1"/>
          </p:cNvSpPr>
          <p:nvPr>
            <p:ph type="subTitle" sz="quarter" idx="1"/>
          </p:nvPr>
        </p:nvSpPr>
        <p:spPr>
          <a:xfrm>
            <a:off x="3651250" y="2580860"/>
            <a:ext cx="5289550" cy="1315279"/>
          </a:xfrm>
          <a:ln algn="ctr"/>
        </p:spPr>
        <p:txBody>
          <a:bodyPr lIns="182880" tIns="91440" rIns="182880" bIns="274320" anchor="b"/>
          <a:lstStyle>
            <a:lvl1pPr marL="0" indent="0">
              <a:buFontTx/>
              <a:buNone/>
              <a:defRPr sz="2800">
                <a:latin typeface="Arial" panose="020B0604020202020204" pitchFamily="34" charset="0"/>
                <a:cs typeface="Arial" panose="020B0604020202020204" pitchFamily="34" charset="0"/>
              </a:defRPr>
            </a:lvl1pPr>
          </a:lstStyle>
          <a:p>
            <a:r>
              <a:rPr lang="en-US" dirty="0"/>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9688" y="4626519"/>
            <a:ext cx="4114800" cy="2010586"/>
          </a:xfrm>
          <a:prstGeom prst="rect">
            <a:avLst/>
          </a:prstGeom>
        </p:spPr>
      </p:pic>
    </p:spTree>
    <p:extLst>
      <p:ext uri="{BB962C8B-B14F-4D97-AF65-F5344CB8AC3E}">
        <p14:creationId xmlns:p14="http://schemas.microsoft.com/office/powerpoint/2010/main" val="392641861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8138" y="195263"/>
            <a:ext cx="6380714" cy="822325"/>
          </a:xfrm>
        </p:spPr>
        <p:txBody>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300"/>
              </a:spcAft>
              <a:defRPr>
                <a:solidFill>
                  <a:schemeClr val="bg2"/>
                </a:solidFill>
                <a:latin typeface="Arial" panose="020B0604020202020204" pitchFamily="34" charset="0"/>
                <a:cs typeface="Arial" panose="020B0604020202020204" pitchFamily="34" charset="0"/>
              </a:defRPr>
            </a:lvl1pPr>
            <a:lvl2pPr>
              <a:lnSpc>
                <a:spcPct val="90000"/>
              </a:lnSpc>
              <a:spcBef>
                <a:spcPts val="300"/>
              </a:spcBef>
              <a:spcAft>
                <a:spcPts val="300"/>
              </a:spcAft>
              <a:defRPr>
                <a:solidFill>
                  <a:schemeClr val="bg2"/>
                </a:solidFill>
                <a:latin typeface="Arial" panose="020B0604020202020204" pitchFamily="34" charset="0"/>
                <a:cs typeface="Arial" panose="020B0604020202020204" pitchFamily="34" charset="0"/>
              </a:defRPr>
            </a:lvl2pPr>
            <a:lvl3pPr>
              <a:lnSpc>
                <a:spcPct val="90000"/>
              </a:lnSpc>
              <a:spcBef>
                <a:spcPts val="300"/>
              </a:spcBef>
              <a:spcAft>
                <a:spcPts val="300"/>
              </a:spcAft>
              <a:defRPr>
                <a:solidFill>
                  <a:schemeClr val="bg2"/>
                </a:solidFill>
                <a:latin typeface="Arial" panose="020B0604020202020204" pitchFamily="34" charset="0"/>
                <a:cs typeface="Arial" panose="020B0604020202020204" pitchFamily="34" charset="0"/>
              </a:defRPr>
            </a:lvl3pPr>
            <a:lvl4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4pPr>
            <a:lvl5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US"/>
              <a:t>page </a:t>
            </a:r>
            <a:fld id="{87A1D056-E956-4872-8C5F-6C3D240F89B7}" type="slidenum">
              <a:rPr lang="en-US"/>
              <a:pPr>
                <a:defRPr/>
              </a:pPr>
              <a:t>‹#›</a:t>
            </a:fld>
            <a:endParaRPr lang="en-US"/>
          </a:p>
        </p:txBody>
      </p:sp>
      <p:sp>
        <p:nvSpPr>
          <p:cNvPr id="6" name="Rectangle 8"/>
          <p:cNvSpPr>
            <a:spLocks noGrp="1" noChangeArrowheads="1"/>
          </p:cNvSpPr>
          <p:nvPr>
            <p:ph type="ftr" sz="quarter" idx="12"/>
          </p:nvPr>
        </p:nvSpPr>
        <p:spPr>
          <a:ln/>
        </p:spPr>
        <p:txBody>
          <a:bodyPr/>
          <a:lstStyle>
            <a:lvl1pPr>
              <a:defRPr/>
            </a:lvl1pPr>
          </a:lstStyle>
          <a:p>
            <a:pPr>
              <a:defRPr/>
            </a:pPr>
            <a:r>
              <a:rPr lang="en-US"/>
              <a:t>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8875" y="53975"/>
            <a:ext cx="2245660" cy="1097280"/>
          </a:xfrm>
          <a:prstGeom prst="rect">
            <a:avLst/>
          </a:prstGeom>
        </p:spPr>
      </p:pic>
    </p:spTree>
    <p:extLst>
      <p:ext uri="{BB962C8B-B14F-4D97-AF65-F5344CB8AC3E}">
        <p14:creationId xmlns:p14="http://schemas.microsoft.com/office/powerpoint/2010/main" val="61691321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8138" y="195263"/>
            <a:ext cx="6380714" cy="822325"/>
          </a:xfrm>
        </p:spPr>
        <p:txBody>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6550" y="1273175"/>
            <a:ext cx="4121150" cy="5270500"/>
          </a:xfrm>
        </p:spPr>
        <p:txBody>
          <a:bodyPr/>
          <a:lstStyle>
            <a:lvl1pPr>
              <a:lnSpc>
                <a:spcPct val="90000"/>
              </a:lnSpc>
              <a:spcBef>
                <a:spcPts val="300"/>
              </a:spcBef>
              <a:spcAft>
                <a:spcPts val="300"/>
              </a:spcAft>
              <a:defRPr sz="2600">
                <a:solidFill>
                  <a:schemeClr val="bg2"/>
                </a:solidFill>
                <a:latin typeface="Arial" panose="020B0604020202020204" pitchFamily="34" charset="0"/>
                <a:cs typeface="Arial" panose="020B0604020202020204" pitchFamily="34" charset="0"/>
              </a:defRPr>
            </a:lvl1pPr>
            <a:lvl2pPr>
              <a:lnSpc>
                <a:spcPct val="90000"/>
              </a:lnSpc>
              <a:spcBef>
                <a:spcPts val="300"/>
              </a:spcBef>
              <a:spcAft>
                <a:spcPts val="300"/>
              </a:spcAft>
              <a:defRPr sz="2400">
                <a:solidFill>
                  <a:schemeClr val="bg2"/>
                </a:solidFill>
                <a:latin typeface="Arial" panose="020B0604020202020204" pitchFamily="34" charset="0"/>
                <a:cs typeface="Arial" panose="020B0604020202020204" pitchFamily="34" charset="0"/>
              </a:defRPr>
            </a:lvl2pPr>
            <a:lvl3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3pPr>
            <a:lvl4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4pPr>
            <a:lvl5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273175"/>
            <a:ext cx="4121150" cy="5270500"/>
          </a:xfrm>
        </p:spPr>
        <p:txBody>
          <a:bodyPr/>
          <a:lstStyle>
            <a:lvl1pPr>
              <a:lnSpc>
                <a:spcPct val="90000"/>
              </a:lnSpc>
              <a:spcBef>
                <a:spcPts val="300"/>
              </a:spcBef>
              <a:spcAft>
                <a:spcPts val="300"/>
              </a:spcAft>
              <a:defRPr sz="2600">
                <a:solidFill>
                  <a:schemeClr val="bg2"/>
                </a:solidFill>
                <a:latin typeface="Arial" panose="020B0604020202020204" pitchFamily="34" charset="0"/>
                <a:cs typeface="Arial" panose="020B0604020202020204" pitchFamily="34" charset="0"/>
              </a:defRPr>
            </a:lvl1pPr>
            <a:lvl2pPr>
              <a:lnSpc>
                <a:spcPct val="90000"/>
              </a:lnSpc>
              <a:spcBef>
                <a:spcPts val="300"/>
              </a:spcBef>
              <a:spcAft>
                <a:spcPts val="300"/>
              </a:spcAft>
              <a:defRPr sz="2400">
                <a:solidFill>
                  <a:schemeClr val="bg2"/>
                </a:solidFill>
                <a:latin typeface="Arial" panose="020B0604020202020204" pitchFamily="34" charset="0"/>
                <a:cs typeface="Arial" panose="020B0604020202020204" pitchFamily="34" charset="0"/>
              </a:defRPr>
            </a:lvl2pPr>
            <a:lvl3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3pPr>
            <a:lvl4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4pPr>
            <a:lvl5pPr>
              <a:lnSpc>
                <a:spcPct val="90000"/>
              </a:lnSpc>
              <a:spcBef>
                <a:spcPts val="300"/>
              </a:spcBef>
              <a:spcAft>
                <a:spcPts val="300"/>
              </a:spcAft>
              <a:defRPr sz="2200">
                <a:solidFill>
                  <a:schemeClr val="bg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atin typeface="Arial" panose="020B0604020202020204" pitchFamily="34" charset="0"/>
                <a:cs typeface="Arial" panose="020B0604020202020204" pitchFamily="34" charset="0"/>
              </a:defRPr>
            </a:lvl1pPr>
          </a:lstStyle>
          <a:p>
            <a:pPr>
              <a:defRPr/>
            </a:pPr>
            <a:r>
              <a:rPr lang="en-US" smtClean="0"/>
              <a:t>page </a:t>
            </a:r>
            <a:fld id="{438EC4F2-E597-422B-8432-04CA1A2EF47A}" type="slidenum">
              <a:rPr lang="en-US" smtClean="0"/>
              <a:pPr>
                <a:defRPr/>
              </a:pPr>
              <a:t>‹#›</a:t>
            </a:fld>
            <a:endParaRPr lang="en-US"/>
          </a:p>
        </p:txBody>
      </p:sp>
      <p:sp>
        <p:nvSpPr>
          <p:cNvPr id="7" name="Rectangle 8"/>
          <p:cNvSpPr>
            <a:spLocks noGrp="1" noChangeArrowheads="1"/>
          </p:cNvSpPr>
          <p:nvPr>
            <p:ph type="ftr" sz="quarter" idx="12"/>
          </p:nvPr>
        </p:nvSpPr>
        <p:spPr>
          <a:ln/>
        </p:spPr>
        <p:txBody>
          <a:bodyPr/>
          <a:lstStyle>
            <a:lvl1pPr>
              <a:defRPr>
                <a:latin typeface="Arial" panose="020B0604020202020204" pitchFamily="34" charset="0"/>
                <a:cs typeface="Arial" panose="020B0604020202020204" pitchFamily="34" charset="0"/>
              </a:defRPr>
            </a:lvl1pPr>
          </a:lstStyle>
          <a:p>
            <a:pPr>
              <a:defRPr/>
            </a:pPr>
            <a:r>
              <a:rPr lang="en-US" smtClean="0"/>
              <a:t>      </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8875" y="53975"/>
            <a:ext cx="2245660" cy="1097280"/>
          </a:xfrm>
          <a:prstGeom prst="rect">
            <a:avLst/>
          </a:prstGeom>
        </p:spPr>
      </p:pic>
    </p:spTree>
    <p:extLst>
      <p:ext uri="{BB962C8B-B14F-4D97-AF65-F5344CB8AC3E}">
        <p14:creationId xmlns:p14="http://schemas.microsoft.com/office/powerpoint/2010/main" val="274124538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8138" y="195263"/>
            <a:ext cx="6407219" cy="822325"/>
          </a:xfrm>
        </p:spPr>
        <p:txBody>
          <a:bodyPr/>
          <a:lstStyle>
            <a:lvl1pPr>
              <a:defRPr sz="3600"/>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r>
              <a:rPr lang="en-US"/>
              <a:t>page </a:t>
            </a:r>
            <a:fld id="{02E51807-6172-4DF8-9836-F10474059E54}" type="slidenum">
              <a:rPr lang="en-US"/>
              <a:pPr>
                <a:defRPr/>
              </a:pPr>
              <a:t>‹#›</a:t>
            </a:fld>
            <a:endParaRPr lang="en-US"/>
          </a:p>
        </p:txBody>
      </p:sp>
      <p:sp>
        <p:nvSpPr>
          <p:cNvPr id="5" name="Rectangle 8"/>
          <p:cNvSpPr>
            <a:spLocks noGrp="1" noChangeArrowheads="1"/>
          </p:cNvSpPr>
          <p:nvPr>
            <p:ph type="ftr" sz="quarter" idx="12"/>
          </p:nvPr>
        </p:nvSpPr>
        <p:spPr>
          <a:ln/>
        </p:spPr>
        <p:txBody>
          <a:bodyPr/>
          <a:lstStyle>
            <a:lvl1pPr>
              <a:defRPr/>
            </a:lvl1pPr>
          </a:lstStyle>
          <a:p>
            <a:pPr>
              <a:defRPr/>
            </a:pPr>
            <a:r>
              <a:rPr lang="en-US"/>
              <a: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8875" y="53975"/>
            <a:ext cx="2245660" cy="1097280"/>
          </a:xfrm>
          <a:prstGeom prst="rect">
            <a:avLst/>
          </a:prstGeom>
        </p:spPr>
      </p:pic>
    </p:spTree>
    <p:extLst>
      <p:ext uri="{BB962C8B-B14F-4D97-AF65-F5344CB8AC3E}">
        <p14:creationId xmlns:p14="http://schemas.microsoft.com/office/powerpoint/2010/main" val="1457637519"/>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0" y="0"/>
            <a:ext cx="9144000" cy="1201738"/>
          </a:xfrm>
          <a:prstGeom prst="rect">
            <a:avLst/>
          </a:prstGeom>
          <a:solidFill>
            <a:srgbClr val="800000"/>
          </a:solidFill>
          <a:ln>
            <a:noFill/>
          </a:ln>
          <a:extLst>
            <a:ext uri="{91240B29-F687-4F45-9708-019B960494DF}">
              <a14:hiddenLine xmlns:a14="http://schemas.microsoft.com/office/drawing/2010/main" w="25400">
                <a:solidFill>
                  <a:srgbClr val="000000"/>
                </a:solidFill>
                <a:miter lim="800000"/>
                <a:headEnd/>
                <a:tailEnd type="none" w="lg" len="sm"/>
              </a14:hiddenLine>
            </a:ext>
          </a:extLst>
        </p:spPr>
        <p:txBody>
          <a:bodyPr wrap="none" lIns="0" tIns="0" rIns="0" bIns="0" anchor="ctr"/>
          <a:lstStyle>
            <a:lvl1pPr algn="ctr">
              <a:spcBef>
                <a:spcPct val="50000"/>
              </a:spcBef>
              <a:defRPr sz="2400">
                <a:solidFill>
                  <a:schemeClr val="tx1"/>
                </a:solidFill>
                <a:latin typeface="Futura Hv" pitchFamily="34" charset="0"/>
              </a:defRPr>
            </a:lvl1pPr>
            <a:lvl2pPr marL="742950" indent="-285750" algn="ctr">
              <a:spcBef>
                <a:spcPct val="50000"/>
              </a:spcBef>
              <a:defRPr sz="2400">
                <a:solidFill>
                  <a:schemeClr val="tx1"/>
                </a:solidFill>
                <a:latin typeface="Futura Hv" pitchFamily="34" charset="0"/>
              </a:defRPr>
            </a:lvl2pPr>
            <a:lvl3pPr marL="1143000" indent="-228600" algn="ctr">
              <a:spcBef>
                <a:spcPct val="50000"/>
              </a:spcBef>
              <a:defRPr sz="2400">
                <a:solidFill>
                  <a:schemeClr val="tx1"/>
                </a:solidFill>
                <a:latin typeface="Futura Hv" pitchFamily="34" charset="0"/>
              </a:defRPr>
            </a:lvl3pPr>
            <a:lvl4pPr marL="1600200" indent="-228600" algn="ctr">
              <a:spcBef>
                <a:spcPct val="50000"/>
              </a:spcBef>
              <a:defRPr sz="2400">
                <a:solidFill>
                  <a:schemeClr val="tx1"/>
                </a:solidFill>
                <a:latin typeface="Futura Hv" pitchFamily="34" charset="0"/>
              </a:defRPr>
            </a:lvl4pPr>
            <a:lvl5pPr marL="2057400" indent="-228600" algn="ctr">
              <a:spcBef>
                <a:spcPct val="50000"/>
              </a:spcBef>
              <a:defRPr sz="2400">
                <a:solidFill>
                  <a:schemeClr val="tx1"/>
                </a:solidFill>
                <a:latin typeface="Futura Hv" pitchFamily="34" charset="0"/>
              </a:defRPr>
            </a:lvl5pPr>
            <a:lvl6pPr marL="2514600" indent="-228600" algn="ctr" eaLnBrk="0" fontAlgn="base" hangingPunct="0">
              <a:spcBef>
                <a:spcPct val="50000"/>
              </a:spcBef>
              <a:spcAft>
                <a:spcPct val="0"/>
              </a:spcAft>
              <a:defRPr sz="2400">
                <a:solidFill>
                  <a:schemeClr val="tx1"/>
                </a:solidFill>
                <a:latin typeface="Futura Hv" pitchFamily="34" charset="0"/>
              </a:defRPr>
            </a:lvl6pPr>
            <a:lvl7pPr marL="2971800" indent="-228600" algn="ctr" eaLnBrk="0" fontAlgn="base" hangingPunct="0">
              <a:spcBef>
                <a:spcPct val="50000"/>
              </a:spcBef>
              <a:spcAft>
                <a:spcPct val="0"/>
              </a:spcAft>
              <a:defRPr sz="2400">
                <a:solidFill>
                  <a:schemeClr val="tx1"/>
                </a:solidFill>
                <a:latin typeface="Futura Hv" pitchFamily="34" charset="0"/>
              </a:defRPr>
            </a:lvl7pPr>
            <a:lvl8pPr marL="3429000" indent="-228600" algn="ctr" eaLnBrk="0" fontAlgn="base" hangingPunct="0">
              <a:spcBef>
                <a:spcPct val="50000"/>
              </a:spcBef>
              <a:spcAft>
                <a:spcPct val="0"/>
              </a:spcAft>
              <a:defRPr sz="2400">
                <a:solidFill>
                  <a:schemeClr val="tx1"/>
                </a:solidFill>
                <a:latin typeface="Futura Hv" pitchFamily="34" charset="0"/>
              </a:defRPr>
            </a:lvl8pPr>
            <a:lvl9pPr marL="3886200" indent="-228600" algn="ctr" eaLnBrk="0" fontAlgn="base" hangingPunct="0">
              <a:spcBef>
                <a:spcPct val="50000"/>
              </a:spcBef>
              <a:spcAft>
                <a:spcPct val="0"/>
              </a:spcAft>
              <a:defRPr sz="2400">
                <a:solidFill>
                  <a:schemeClr val="tx1"/>
                </a:solidFill>
                <a:latin typeface="Futura Hv" pitchFamily="34" charset="0"/>
              </a:defRPr>
            </a:lvl9pPr>
          </a:lstStyle>
          <a:p>
            <a:pPr eaLnBrk="1" hangingPunct="1">
              <a:defRPr/>
            </a:pPr>
            <a:endParaRPr lang="en-US" smtClean="0"/>
          </a:p>
        </p:txBody>
      </p:sp>
      <p:sp>
        <p:nvSpPr>
          <p:cNvPr id="1027" name="Rectangle 3"/>
          <p:cNvSpPr>
            <a:spLocks noGrp="1" noChangeArrowheads="1"/>
          </p:cNvSpPr>
          <p:nvPr>
            <p:ph type="title"/>
          </p:nvPr>
        </p:nvSpPr>
        <p:spPr bwMode="black">
          <a:xfrm>
            <a:off x="338138" y="195263"/>
            <a:ext cx="603615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black">
          <a:xfrm>
            <a:off x="336550" y="1273175"/>
            <a:ext cx="83947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716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9" name="Line 5"/>
          <p:cNvSpPr>
            <a:spLocks noChangeShapeType="1"/>
          </p:cNvSpPr>
          <p:nvPr/>
        </p:nvSpPr>
        <p:spPr bwMode="ltGray">
          <a:xfrm>
            <a:off x="0" y="6591300"/>
            <a:ext cx="9144000" cy="0"/>
          </a:xfrm>
          <a:prstGeom prst="line">
            <a:avLst/>
          </a:prstGeom>
          <a:noFill/>
          <a:ln w="9525">
            <a:solidFill>
              <a:srgbClr val="5A93B6"/>
            </a:solidFill>
            <a:round/>
            <a:headEnd/>
            <a:tailEnd type="none" w="lg" len="sm"/>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1837062" name="Rectangle 6"/>
          <p:cNvSpPr>
            <a:spLocks noGrp="1" noChangeArrowheads="1"/>
          </p:cNvSpPr>
          <p:nvPr>
            <p:ph type="sldNum" sz="quarter" idx="4"/>
          </p:nvPr>
        </p:nvSpPr>
        <p:spPr bwMode="gray">
          <a:xfrm>
            <a:off x="8504238" y="6667500"/>
            <a:ext cx="401637" cy="12223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r" eaLnBrk="0" hangingPunct="0">
              <a:spcBef>
                <a:spcPct val="0"/>
              </a:spcBef>
              <a:defRPr sz="800">
                <a:solidFill>
                  <a:srgbClr val="5A93B6"/>
                </a:solidFill>
                <a:latin typeface="Futura Bk" pitchFamily="34" charset="0"/>
              </a:defRPr>
            </a:lvl1pPr>
          </a:lstStyle>
          <a:p>
            <a:pPr>
              <a:defRPr/>
            </a:pPr>
            <a:r>
              <a:rPr lang="en-US"/>
              <a:t>page </a:t>
            </a:r>
            <a:fld id="{DE85174C-519B-4140-8A25-0ECECB66D5F1}" type="slidenum">
              <a:rPr lang="en-US"/>
              <a:pPr>
                <a:defRPr/>
              </a:pPr>
              <a:t>‹#›</a:t>
            </a:fld>
            <a:endParaRPr lang="en-US"/>
          </a:p>
        </p:txBody>
      </p:sp>
      <p:sp>
        <p:nvSpPr>
          <p:cNvPr id="1837064" name="Rectangle 8"/>
          <p:cNvSpPr>
            <a:spLocks noGrp="1" noChangeArrowheads="1"/>
          </p:cNvSpPr>
          <p:nvPr>
            <p:ph type="ftr" sz="quarter" idx="3"/>
          </p:nvPr>
        </p:nvSpPr>
        <p:spPr bwMode="gray">
          <a:xfrm>
            <a:off x="1555750" y="6657975"/>
            <a:ext cx="6022975" cy="12223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ctr" eaLnBrk="0" hangingPunct="0">
              <a:spcBef>
                <a:spcPct val="0"/>
              </a:spcBef>
              <a:defRPr sz="800">
                <a:solidFill>
                  <a:srgbClr val="5A93B6"/>
                </a:solidFill>
                <a:latin typeface="+mn-lt"/>
              </a:defRPr>
            </a:lvl1pPr>
          </a:lstStyle>
          <a:p>
            <a:pPr>
              <a:defRPr/>
            </a:pPr>
            <a:r>
              <a:rPr lang="en-US"/>
              <a:t>      </a:t>
            </a:r>
          </a:p>
        </p:txBody>
      </p:sp>
    </p:spTree>
  </p:cSld>
  <p:clrMap bg1="dk2" tx1="lt1" bg2="dk1" tx2="lt2" accent1="accent1" accent2="accent2" accent3="accent3" accent4="accent4" accent5="accent5" accent6="accent6" hlink="hlink" folHlink="folHlink"/>
  <p:sldLayoutIdLst>
    <p:sldLayoutId id="2147483749" r:id="rId1"/>
    <p:sldLayoutId id="2147483738" r:id="rId2"/>
    <p:sldLayoutId id="2147483740" r:id="rId3"/>
    <p:sldLayoutId id="2147483742" r:id="rId4"/>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6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000">
          <a:solidFill>
            <a:schemeClr val="tx1"/>
          </a:solidFill>
          <a:latin typeface="Futura Hv" pitchFamily="34" charset="0"/>
        </a:defRPr>
      </a:lvl2pPr>
      <a:lvl3pPr algn="l" rtl="0" eaLnBrk="0" fontAlgn="base" hangingPunct="0">
        <a:spcBef>
          <a:spcPct val="0"/>
        </a:spcBef>
        <a:spcAft>
          <a:spcPct val="0"/>
        </a:spcAft>
        <a:defRPr sz="3000">
          <a:solidFill>
            <a:schemeClr val="tx1"/>
          </a:solidFill>
          <a:latin typeface="Futura Hv" pitchFamily="34" charset="0"/>
        </a:defRPr>
      </a:lvl3pPr>
      <a:lvl4pPr algn="l" rtl="0" eaLnBrk="0" fontAlgn="base" hangingPunct="0">
        <a:spcBef>
          <a:spcPct val="0"/>
        </a:spcBef>
        <a:spcAft>
          <a:spcPct val="0"/>
        </a:spcAft>
        <a:defRPr sz="3000">
          <a:solidFill>
            <a:schemeClr val="tx1"/>
          </a:solidFill>
          <a:latin typeface="Futura Hv" pitchFamily="34" charset="0"/>
        </a:defRPr>
      </a:lvl4pPr>
      <a:lvl5pPr algn="l" rtl="0" eaLnBrk="0" fontAlgn="base" hangingPunct="0">
        <a:spcBef>
          <a:spcPct val="0"/>
        </a:spcBef>
        <a:spcAft>
          <a:spcPct val="0"/>
        </a:spcAft>
        <a:defRPr sz="3000">
          <a:solidFill>
            <a:schemeClr val="tx1"/>
          </a:solidFill>
          <a:latin typeface="Futura Hv" pitchFamily="34" charset="0"/>
        </a:defRPr>
      </a:lvl5pPr>
      <a:lvl6pPr marL="457200" algn="l" rtl="0" fontAlgn="base">
        <a:spcBef>
          <a:spcPct val="0"/>
        </a:spcBef>
        <a:spcAft>
          <a:spcPct val="0"/>
        </a:spcAft>
        <a:defRPr sz="3000">
          <a:solidFill>
            <a:schemeClr val="tx1"/>
          </a:solidFill>
          <a:latin typeface="Futura Hv" pitchFamily="34" charset="0"/>
        </a:defRPr>
      </a:lvl6pPr>
      <a:lvl7pPr marL="914400" algn="l" rtl="0" fontAlgn="base">
        <a:spcBef>
          <a:spcPct val="0"/>
        </a:spcBef>
        <a:spcAft>
          <a:spcPct val="0"/>
        </a:spcAft>
        <a:defRPr sz="3000">
          <a:solidFill>
            <a:schemeClr val="tx1"/>
          </a:solidFill>
          <a:latin typeface="Futura Hv" pitchFamily="34" charset="0"/>
        </a:defRPr>
      </a:lvl7pPr>
      <a:lvl8pPr marL="1371600" algn="l" rtl="0" fontAlgn="base">
        <a:spcBef>
          <a:spcPct val="0"/>
        </a:spcBef>
        <a:spcAft>
          <a:spcPct val="0"/>
        </a:spcAft>
        <a:defRPr sz="3000">
          <a:solidFill>
            <a:schemeClr val="tx1"/>
          </a:solidFill>
          <a:latin typeface="Futura Hv" pitchFamily="34" charset="0"/>
        </a:defRPr>
      </a:lvl8pPr>
      <a:lvl9pPr marL="1828800" algn="l" rtl="0" fontAlgn="base">
        <a:spcBef>
          <a:spcPct val="0"/>
        </a:spcBef>
        <a:spcAft>
          <a:spcPct val="0"/>
        </a:spcAft>
        <a:defRPr sz="3000">
          <a:solidFill>
            <a:schemeClr val="tx1"/>
          </a:solidFill>
          <a:latin typeface="Futura Hv" pitchFamily="34" charset="0"/>
        </a:defRPr>
      </a:lvl9pPr>
    </p:titleStyle>
    <p:bodyStyle>
      <a:lvl1pPr marL="225425" indent="-225425" algn="l" defTabSz="742950" rtl="0" eaLnBrk="0" fontAlgn="base" hangingPunct="0">
        <a:lnSpc>
          <a:spcPct val="90000"/>
        </a:lnSpc>
        <a:spcBef>
          <a:spcPct val="10000"/>
        </a:spcBef>
        <a:spcAft>
          <a:spcPct val="10000"/>
        </a:spcAft>
        <a:buSzPct val="80000"/>
        <a:buChar char="•"/>
        <a:defRPr sz="2600">
          <a:solidFill>
            <a:schemeClr val="tx1"/>
          </a:solidFill>
          <a:latin typeface="+mn-lt"/>
          <a:ea typeface="+mn-ea"/>
          <a:cs typeface="+mn-cs"/>
        </a:defRPr>
      </a:lvl1pPr>
      <a:lvl2pPr marL="471488" indent="-244475" algn="l" defTabSz="742950" rtl="0" eaLnBrk="0" fontAlgn="base" hangingPunct="0">
        <a:lnSpc>
          <a:spcPct val="90000"/>
        </a:lnSpc>
        <a:spcBef>
          <a:spcPct val="10000"/>
        </a:spcBef>
        <a:spcAft>
          <a:spcPct val="10000"/>
        </a:spcAft>
        <a:buSzPct val="80000"/>
        <a:buFont typeface="Futura Bk" pitchFamily="34" charset="0"/>
        <a:buChar char="–"/>
        <a:defRPr sz="2400">
          <a:solidFill>
            <a:schemeClr val="tx1"/>
          </a:solidFill>
          <a:latin typeface="+mn-lt"/>
        </a:defRPr>
      </a:lvl2pPr>
      <a:lvl3pPr marL="700088" indent="-214313" algn="l" defTabSz="742950" rtl="0" eaLnBrk="0" fontAlgn="base" hangingPunct="0">
        <a:lnSpc>
          <a:spcPct val="90000"/>
        </a:lnSpc>
        <a:spcBef>
          <a:spcPct val="10000"/>
        </a:spcBef>
        <a:spcAft>
          <a:spcPct val="30000"/>
        </a:spcAft>
        <a:buSzPct val="85000"/>
        <a:buChar char="•"/>
        <a:defRPr sz="2200">
          <a:solidFill>
            <a:schemeClr val="tx1"/>
          </a:solidFill>
          <a:latin typeface="+mn-lt"/>
        </a:defRPr>
      </a:lvl3pPr>
      <a:lvl4pPr marL="1208088" indent="-182563" algn="l" defTabSz="742950" rtl="0" eaLnBrk="0" fontAlgn="base" hangingPunct="0">
        <a:lnSpc>
          <a:spcPct val="95000"/>
        </a:lnSpc>
        <a:spcBef>
          <a:spcPct val="10000"/>
        </a:spcBef>
        <a:spcAft>
          <a:spcPct val="30000"/>
        </a:spcAft>
        <a:buFont typeface="Futura Bk" pitchFamily="34" charset="0"/>
        <a:buChar char="–"/>
        <a:defRPr>
          <a:solidFill>
            <a:schemeClr val="tx1"/>
          </a:solidFill>
          <a:latin typeface="+mn-lt"/>
        </a:defRPr>
      </a:lvl4pPr>
      <a:lvl5pPr marL="1933575" indent="-220663" algn="l" defTabSz="742950" rtl="0" eaLnBrk="0" fontAlgn="base" hangingPunct="0">
        <a:lnSpc>
          <a:spcPct val="95000"/>
        </a:lnSpc>
        <a:spcBef>
          <a:spcPct val="10000"/>
        </a:spcBef>
        <a:spcAft>
          <a:spcPct val="30000"/>
        </a:spcAft>
        <a:buChar char="–"/>
        <a:defRPr>
          <a:solidFill>
            <a:schemeClr val="tx1"/>
          </a:solidFill>
          <a:latin typeface="+mn-lt"/>
        </a:defRPr>
      </a:lvl5pPr>
      <a:lvl6pPr marL="2390775" indent="-220663" algn="l" defTabSz="742950" rtl="0" fontAlgn="base">
        <a:lnSpc>
          <a:spcPct val="95000"/>
        </a:lnSpc>
        <a:spcBef>
          <a:spcPct val="10000"/>
        </a:spcBef>
        <a:spcAft>
          <a:spcPct val="30000"/>
        </a:spcAft>
        <a:buChar char="–"/>
        <a:defRPr>
          <a:solidFill>
            <a:schemeClr val="tx1"/>
          </a:solidFill>
          <a:latin typeface="+mn-lt"/>
        </a:defRPr>
      </a:lvl6pPr>
      <a:lvl7pPr marL="2847975" indent="-220663" algn="l" defTabSz="742950" rtl="0" fontAlgn="base">
        <a:lnSpc>
          <a:spcPct val="95000"/>
        </a:lnSpc>
        <a:spcBef>
          <a:spcPct val="10000"/>
        </a:spcBef>
        <a:spcAft>
          <a:spcPct val="30000"/>
        </a:spcAft>
        <a:buChar char="–"/>
        <a:defRPr>
          <a:solidFill>
            <a:schemeClr val="tx1"/>
          </a:solidFill>
          <a:latin typeface="+mn-lt"/>
        </a:defRPr>
      </a:lvl7pPr>
      <a:lvl8pPr marL="3305175" indent="-220663" algn="l" defTabSz="742950" rtl="0" fontAlgn="base">
        <a:lnSpc>
          <a:spcPct val="95000"/>
        </a:lnSpc>
        <a:spcBef>
          <a:spcPct val="10000"/>
        </a:spcBef>
        <a:spcAft>
          <a:spcPct val="30000"/>
        </a:spcAft>
        <a:buChar char="–"/>
        <a:defRPr>
          <a:solidFill>
            <a:schemeClr val="tx1"/>
          </a:solidFill>
          <a:latin typeface="+mn-lt"/>
        </a:defRPr>
      </a:lvl8pPr>
      <a:lvl9pPr marL="3762375" indent="-220663" algn="l" defTabSz="742950" rtl="0" fontAlgn="base">
        <a:lnSpc>
          <a:spcPct val="95000"/>
        </a:lnSpc>
        <a:spcBef>
          <a:spcPct val="10000"/>
        </a:spcBef>
        <a:spcAft>
          <a:spcPct val="3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3600" dirty="0" smtClean="0"/>
              <a:t>Authenticating the  </a:t>
            </a:r>
            <a:br>
              <a:rPr lang="en-US" sz="3600" dirty="0" smtClean="0"/>
            </a:br>
            <a:r>
              <a:rPr lang="en-US" sz="3600" dirty="0" smtClean="0"/>
              <a:t>“Big 3” Barber Quarters</a:t>
            </a:r>
            <a:endParaRPr lang="en-US" sz="3600" dirty="0"/>
          </a:p>
        </p:txBody>
      </p:sp>
      <p:sp>
        <p:nvSpPr>
          <p:cNvPr id="3" name="Subtitle 2"/>
          <p:cNvSpPr>
            <a:spLocks noGrp="1"/>
          </p:cNvSpPr>
          <p:nvPr>
            <p:ph type="subTitle" sz="quarter" idx="1"/>
          </p:nvPr>
        </p:nvSpPr>
        <p:spPr/>
        <p:txBody>
          <a:bodyPr/>
          <a:lstStyle/>
          <a:p>
            <a:endParaRPr lang="en-US"/>
          </a:p>
        </p:txBody>
      </p:sp>
      <p:pic>
        <p:nvPicPr>
          <p:cNvPr id="4" name="Picture 3" descr="C:\JMF\BCCS-website\1896-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85738"/>
            <a:ext cx="1792287"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JMF\BCCS-website\1901S-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950" y="1963738"/>
            <a:ext cx="179228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JMF\BCCS-website\1913-S.jpg"/>
          <p:cNvPicPr>
            <a:picLocks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258763" y="3857625"/>
            <a:ext cx="1792287"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69876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1901-S</a:t>
            </a:r>
            <a:br>
              <a:rPr lang="en-US" dirty="0" smtClean="0"/>
            </a:br>
            <a:r>
              <a:rPr lang="en-US" sz="3200" dirty="0" smtClean="0"/>
              <a:t>Two examples</a:t>
            </a:r>
            <a:endParaRPr lang="en-US" dirty="0"/>
          </a:p>
        </p:txBody>
      </p:sp>
      <p:sp>
        <p:nvSpPr>
          <p:cNvPr id="3" name="Content Placeholder 2"/>
          <p:cNvSpPr>
            <a:spLocks noGrp="1"/>
          </p:cNvSpPr>
          <p:nvPr>
            <p:ph idx="1"/>
          </p:nvPr>
        </p:nvSpPr>
        <p:spPr>
          <a:xfrm>
            <a:off x="336550" y="1273175"/>
            <a:ext cx="4935538" cy="5270500"/>
          </a:xfrm>
        </p:spPr>
        <p:txBody>
          <a:bodyPr/>
          <a:lstStyle/>
          <a:p>
            <a:r>
              <a:rPr lang="en-US" dirty="0" smtClean="0"/>
              <a:t>Added Mintmark</a:t>
            </a:r>
          </a:p>
          <a:p>
            <a:pPr lvl="1"/>
            <a:r>
              <a:rPr lang="en-US" dirty="0" smtClean="0"/>
              <a:t>VG coin, XF mintmark</a:t>
            </a:r>
          </a:p>
          <a:p>
            <a:pPr lvl="1"/>
            <a:r>
              <a:rPr lang="en-US" dirty="0" smtClean="0"/>
              <a:t>Wrong size and position</a:t>
            </a:r>
            <a:endParaRPr lang="en-US" dirty="0"/>
          </a:p>
          <a:p>
            <a:pPr lvl="1"/>
            <a:endParaRPr lang="en-US" sz="800" dirty="0" smtClean="0"/>
          </a:p>
          <a:p>
            <a:pPr marL="227013" lvl="1" indent="0">
              <a:buNone/>
            </a:pPr>
            <a:r>
              <a:rPr lang="en-US" dirty="0"/>
              <a:t>Mintmark should match </a:t>
            </a:r>
            <a:r>
              <a:rPr lang="en-US" dirty="0" smtClean="0"/>
              <a:t>             the </a:t>
            </a:r>
            <a:r>
              <a:rPr lang="en-US" dirty="0"/>
              <a:t>coin!</a:t>
            </a:r>
          </a:p>
          <a:p>
            <a:pPr marL="227013" lvl="1" indent="0">
              <a:buNone/>
            </a:pPr>
            <a:endParaRPr lang="en-US" dirty="0" smtClean="0"/>
          </a:p>
          <a:p>
            <a:r>
              <a:rPr lang="en-US" dirty="0"/>
              <a:t>Mule of two </a:t>
            </a:r>
            <a:r>
              <a:rPr lang="en-US" dirty="0" smtClean="0"/>
              <a:t>halves of coins</a:t>
            </a:r>
            <a:endParaRPr lang="en-US" dirty="0"/>
          </a:p>
          <a:p>
            <a:pPr lvl="1"/>
            <a:r>
              <a:rPr lang="en-US" dirty="0"/>
              <a:t>No evidence at mintmark</a:t>
            </a:r>
          </a:p>
          <a:p>
            <a:pPr lvl="1"/>
            <a:r>
              <a:rPr lang="en-US" dirty="0"/>
              <a:t>Seam along reeded edge</a:t>
            </a:r>
          </a:p>
          <a:p>
            <a:pPr lvl="1"/>
            <a:endParaRPr lang="en-US" sz="800" dirty="0"/>
          </a:p>
          <a:p>
            <a:pPr marL="227013" lvl="1" indent="0">
              <a:buNone/>
            </a:pPr>
            <a:r>
              <a:rPr lang="en-US" dirty="0"/>
              <a:t>A</a:t>
            </a:r>
            <a:r>
              <a:rPr lang="en-US" dirty="0" smtClean="0"/>
              <a:t> coin has 3 sides!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996" y="1196560"/>
            <a:ext cx="2550561" cy="5347115"/>
          </a:xfrm>
          <a:prstGeom prst="rect">
            <a:avLst/>
          </a:prstGeom>
        </p:spPr>
      </p:pic>
    </p:spTree>
    <p:extLst>
      <p:ext uri="{BB962C8B-B14F-4D97-AF65-F5344CB8AC3E}">
        <p14:creationId xmlns:p14="http://schemas.microsoft.com/office/powerpoint/2010/main" val="24487543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00" name="Rectangle 2"/>
          <p:cNvSpPr>
            <a:spLocks noGrp="1" noChangeArrowheads="1"/>
          </p:cNvSpPr>
          <p:nvPr>
            <p:ph type="title"/>
          </p:nvPr>
        </p:nvSpPr>
        <p:spPr>
          <a:xfrm>
            <a:off x="341628" y="195263"/>
            <a:ext cx="6496819" cy="822325"/>
          </a:xfrm>
        </p:spPr>
        <p:txBody>
          <a:bodyPr/>
          <a:lstStyle/>
          <a:p>
            <a:pPr eaLnBrk="1" hangingPunct="1"/>
            <a:r>
              <a:rPr lang="en-US" dirty="0" smtClean="0"/>
              <a:t>1901-S</a:t>
            </a:r>
            <a:r>
              <a:rPr lang="en-US" sz="2600" dirty="0" smtClean="0"/>
              <a:t/>
            </a:r>
            <a:br>
              <a:rPr lang="en-US" sz="2600" dirty="0" smtClean="0"/>
            </a:br>
            <a:r>
              <a:rPr lang="en-US" sz="3200" dirty="0" smtClean="0"/>
              <a:t>Get a certified example, but…</a:t>
            </a:r>
          </a:p>
        </p:txBody>
      </p:sp>
      <p:sp>
        <p:nvSpPr>
          <p:cNvPr id="80901" name="Rectangle 3"/>
          <p:cNvSpPr>
            <a:spLocks noGrp="1" noChangeArrowheads="1"/>
          </p:cNvSpPr>
          <p:nvPr>
            <p:ph type="body" idx="1"/>
          </p:nvPr>
        </p:nvSpPr>
        <p:spPr>
          <a:xfrm>
            <a:off x="336550" y="1273175"/>
            <a:ext cx="8064500" cy="568325"/>
          </a:xfrm>
        </p:spPr>
        <p:txBody>
          <a:bodyPr/>
          <a:lstStyle/>
          <a:p>
            <a:pPr eaLnBrk="1" hangingPunct="1">
              <a:lnSpc>
                <a:spcPct val="100000"/>
              </a:lnSpc>
              <a:spcBef>
                <a:spcPct val="50000"/>
              </a:spcBef>
              <a:spcAft>
                <a:spcPct val="0"/>
              </a:spcAft>
              <a:buSzTx/>
            </a:pPr>
            <a:r>
              <a:rPr lang="en-US" dirty="0" smtClean="0">
                <a:solidFill>
                  <a:schemeClr val="bg2"/>
                </a:solidFill>
              </a:rPr>
              <a:t>Here is a </a:t>
            </a:r>
            <a:r>
              <a:rPr lang="en-US" dirty="0" err="1" smtClean="0">
                <a:solidFill>
                  <a:schemeClr val="bg2"/>
                </a:solidFill>
              </a:rPr>
              <a:t>slabbed</a:t>
            </a:r>
            <a:r>
              <a:rPr lang="en-US" dirty="0" smtClean="0">
                <a:solidFill>
                  <a:schemeClr val="bg2"/>
                </a:solidFill>
              </a:rPr>
              <a:t> 1901-S Quarter…</a:t>
            </a:r>
            <a:endParaRPr lang="en-US" sz="2800" dirty="0" smtClean="0">
              <a:solidFill>
                <a:schemeClr val="bg2"/>
              </a:solidFill>
            </a:endParaRPr>
          </a:p>
        </p:txBody>
      </p:sp>
      <p:pic>
        <p:nvPicPr>
          <p:cNvPr id="80903" name="Picture 9" descr="Fake-1901S-se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2009775"/>
            <a:ext cx="3846513"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10" descr="Fake-1901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2030413"/>
            <a:ext cx="418465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6747" name="Rectangle 11"/>
          <p:cNvSpPr>
            <a:spLocks noChangeArrowheads="1"/>
          </p:cNvSpPr>
          <p:nvPr/>
        </p:nvSpPr>
        <p:spPr bwMode="black">
          <a:xfrm>
            <a:off x="4591050" y="4232275"/>
            <a:ext cx="42672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7160" rIns="0" bIns="0"/>
          <a:lstStyle>
            <a:lvl1pPr marL="342900" indent="-342900">
              <a:lnSpc>
                <a:spcPct val="90000"/>
              </a:lnSpc>
              <a:spcBef>
                <a:spcPct val="10000"/>
              </a:spcBef>
              <a:spcAft>
                <a:spcPct val="10000"/>
              </a:spcAft>
              <a:buSzPct val="80000"/>
              <a:buChar char="•"/>
              <a:defRPr sz="2600">
                <a:solidFill>
                  <a:schemeClr val="tx1"/>
                </a:solidFill>
                <a:latin typeface="Futura Bk" pitchFamily="34" charset="0"/>
              </a:defRPr>
            </a:lvl1pPr>
            <a:lvl2pPr marL="742950" indent="-285750">
              <a:lnSpc>
                <a:spcPct val="90000"/>
              </a:lnSpc>
              <a:spcBef>
                <a:spcPct val="10000"/>
              </a:spcBef>
              <a:spcAft>
                <a:spcPct val="10000"/>
              </a:spcAft>
              <a:buSzPct val="80000"/>
              <a:buFont typeface="Futura Bk" pitchFamily="34" charset="0"/>
              <a:buChar char="–"/>
              <a:defRPr sz="2400">
                <a:solidFill>
                  <a:schemeClr val="tx1"/>
                </a:solidFill>
                <a:latin typeface="Futura Bk" pitchFamily="34" charset="0"/>
              </a:defRPr>
            </a:lvl2pPr>
            <a:lvl3pPr marL="1143000" indent="-228600">
              <a:lnSpc>
                <a:spcPct val="90000"/>
              </a:lnSpc>
              <a:spcBef>
                <a:spcPct val="10000"/>
              </a:spcBef>
              <a:spcAft>
                <a:spcPct val="30000"/>
              </a:spcAft>
              <a:buSzPct val="85000"/>
              <a:buChar char="•"/>
              <a:defRPr sz="2200">
                <a:solidFill>
                  <a:schemeClr val="tx1"/>
                </a:solidFill>
                <a:latin typeface="Futura Bk" pitchFamily="34" charset="0"/>
              </a:defRPr>
            </a:lvl3pPr>
            <a:lvl4pPr marL="1600200" indent="-228600">
              <a:lnSpc>
                <a:spcPct val="95000"/>
              </a:lnSpc>
              <a:spcBef>
                <a:spcPct val="10000"/>
              </a:spcBef>
              <a:spcAft>
                <a:spcPct val="30000"/>
              </a:spcAft>
              <a:buFont typeface="Futura Bk" pitchFamily="34" charset="0"/>
              <a:buChar char="–"/>
              <a:defRPr>
                <a:solidFill>
                  <a:schemeClr val="tx1"/>
                </a:solidFill>
                <a:latin typeface="Futura Bk" pitchFamily="34" charset="0"/>
              </a:defRPr>
            </a:lvl4pPr>
            <a:lvl5pPr marL="2057400" indent="-228600">
              <a:lnSpc>
                <a:spcPct val="95000"/>
              </a:lnSpc>
              <a:spcBef>
                <a:spcPct val="10000"/>
              </a:spcBef>
              <a:spcAft>
                <a:spcPct val="30000"/>
              </a:spcAft>
              <a:buChar char="–"/>
              <a:defRPr>
                <a:solidFill>
                  <a:schemeClr val="tx1"/>
                </a:solidFill>
                <a:latin typeface="Futura Bk" pitchFamily="34" charset="0"/>
              </a:defRPr>
            </a:lvl5pPr>
            <a:lvl6pPr marL="2514600" indent="-228600" eaLnBrk="0" fontAlgn="base" hangingPunct="0">
              <a:lnSpc>
                <a:spcPct val="95000"/>
              </a:lnSpc>
              <a:spcBef>
                <a:spcPct val="10000"/>
              </a:spcBef>
              <a:spcAft>
                <a:spcPct val="30000"/>
              </a:spcAft>
              <a:buChar char="–"/>
              <a:defRPr>
                <a:solidFill>
                  <a:schemeClr val="tx1"/>
                </a:solidFill>
                <a:latin typeface="Futura Bk" pitchFamily="34" charset="0"/>
              </a:defRPr>
            </a:lvl6pPr>
            <a:lvl7pPr marL="2971800" indent="-228600" eaLnBrk="0" fontAlgn="base" hangingPunct="0">
              <a:lnSpc>
                <a:spcPct val="95000"/>
              </a:lnSpc>
              <a:spcBef>
                <a:spcPct val="10000"/>
              </a:spcBef>
              <a:spcAft>
                <a:spcPct val="30000"/>
              </a:spcAft>
              <a:buChar char="–"/>
              <a:defRPr>
                <a:solidFill>
                  <a:schemeClr val="tx1"/>
                </a:solidFill>
                <a:latin typeface="Futura Bk" pitchFamily="34" charset="0"/>
              </a:defRPr>
            </a:lvl7pPr>
            <a:lvl8pPr marL="3429000" indent="-228600" eaLnBrk="0" fontAlgn="base" hangingPunct="0">
              <a:lnSpc>
                <a:spcPct val="95000"/>
              </a:lnSpc>
              <a:spcBef>
                <a:spcPct val="10000"/>
              </a:spcBef>
              <a:spcAft>
                <a:spcPct val="30000"/>
              </a:spcAft>
              <a:buChar char="–"/>
              <a:defRPr>
                <a:solidFill>
                  <a:schemeClr val="tx1"/>
                </a:solidFill>
                <a:latin typeface="Futura Bk" pitchFamily="34" charset="0"/>
              </a:defRPr>
            </a:lvl8pPr>
            <a:lvl9pPr marL="3886200" indent="-228600" eaLnBrk="0" fontAlgn="base" hangingPunct="0">
              <a:lnSpc>
                <a:spcPct val="95000"/>
              </a:lnSpc>
              <a:spcBef>
                <a:spcPct val="10000"/>
              </a:spcBef>
              <a:spcAft>
                <a:spcPct val="30000"/>
              </a:spcAft>
              <a:buChar char="–"/>
              <a:defRPr>
                <a:solidFill>
                  <a:schemeClr val="tx1"/>
                </a:solidFill>
                <a:latin typeface="Futura Bk" pitchFamily="34" charset="0"/>
              </a:defRPr>
            </a:lvl9pPr>
          </a:lstStyle>
          <a:p>
            <a:pPr algn="l" eaLnBrk="1" hangingPunct="1">
              <a:buFontTx/>
              <a:buNone/>
            </a:pPr>
            <a:r>
              <a:rPr lang="en-US" dirty="0">
                <a:solidFill>
                  <a:schemeClr val="bg2"/>
                </a:solidFill>
                <a:latin typeface="Arial" panose="020B0604020202020204" pitchFamily="34" charset="0"/>
                <a:cs typeface="Arial" panose="020B0604020202020204" pitchFamily="34" charset="0"/>
              </a:rPr>
              <a:t>Too bad this coin is a fake!</a:t>
            </a:r>
          </a:p>
          <a:p>
            <a:pPr algn="l" eaLnBrk="1" hangingPunct="1"/>
            <a:r>
              <a:rPr lang="en-US" sz="2400" dirty="0">
                <a:solidFill>
                  <a:schemeClr val="bg2"/>
                </a:solidFill>
                <a:latin typeface="Arial" panose="020B0604020202020204" pitchFamily="34" charset="0"/>
                <a:cs typeface="Arial" panose="020B0604020202020204" pitchFamily="34" charset="0"/>
              </a:rPr>
              <a:t>The date does not match either of the genuine dies</a:t>
            </a:r>
          </a:p>
          <a:p>
            <a:pPr algn="l" eaLnBrk="1" hangingPunct="1"/>
            <a:r>
              <a:rPr lang="en-US" sz="2400" dirty="0">
                <a:solidFill>
                  <a:schemeClr val="bg2"/>
                </a:solidFill>
                <a:latin typeface="Arial" panose="020B0604020202020204" pitchFamily="34" charset="0"/>
                <a:cs typeface="Arial" panose="020B0604020202020204" pitchFamily="34" charset="0"/>
              </a:rPr>
              <a:t>Not one of the “real” grading services – a lesson to be learned</a:t>
            </a:r>
          </a:p>
        </p:txBody>
      </p:sp>
      <p:sp>
        <p:nvSpPr>
          <p:cNvPr id="80906" name="Rectangle 12"/>
          <p:cNvSpPr>
            <a:spLocks noChangeArrowheads="1"/>
          </p:cNvSpPr>
          <p:nvPr/>
        </p:nvSpPr>
        <p:spPr bwMode="auto">
          <a:xfrm>
            <a:off x="203200" y="5727700"/>
            <a:ext cx="4279900" cy="520700"/>
          </a:xfrm>
          <a:prstGeom prst="rect">
            <a:avLst/>
          </a:prstGeom>
          <a:solidFill>
            <a:schemeClr val="tx2"/>
          </a:solidFill>
          <a:ln w="25400" algn="ctr">
            <a:solidFill>
              <a:schemeClr val="tx2"/>
            </a:solidFill>
            <a:miter lim="800000"/>
            <a:headEnd/>
            <a:tailEnd type="none" w="lg" len="sm"/>
          </a:ln>
        </p:spPr>
        <p:txBody>
          <a:bodyPr wrap="none" lIns="0" tIns="0" rIns="0" bIns="0" anchor="ctr"/>
          <a:lstStyle>
            <a:lvl1pPr>
              <a:lnSpc>
                <a:spcPct val="90000"/>
              </a:lnSpc>
              <a:spcBef>
                <a:spcPct val="10000"/>
              </a:spcBef>
              <a:spcAft>
                <a:spcPct val="10000"/>
              </a:spcAft>
              <a:buSzPct val="80000"/>
              <a:buChar char="•"/>
              <a:defRPr sz="2600">
                <a:solidFill>
                  <a:schemeClr val="tx1"/>
                </a:solidFill>
                <a:latin typeface="Futura Bk" pitchFamily="34" charset="0"/>
              </a:defRPr>
            </a:lvl1pPr>
            <a:lvl2pPr marL="742950" indent="-285750">
              <a:lnSpc>
                <a:spcPct val="90000"/>
              </a:lnSpc>
              <a:spcBef>
                <a:spcPct val="10000"/>
              </a:spcBef>
              <a:spcAft>
                <a:spcPct val="10000"/>
              </a:spcAft>
              <a:buSzPct val="80000"/>
              <a:buFont typeface="Futura Bk" pitchFamily="34" charset="0"/>
              <a:buChar char="–"/>
              <a:defRPr sz="2400">
                <a:solidFill>
                  <a:schemeClr val="tx1"/>
                </a:solidFill>
                <a:latin typeface="Futura Bk" pitchFamily="34" charset="0"/>
              </a:defRPr>
            </a:lvl2pPr>
            <a:lvl3pPr marL="1143000" indent="-228600">
              <a:lnSpc>
                <a:spcPct val="90000"/>
              </a:lnSpc>
              <a:spcBef>
                <a:spcPct val="10000"/>
              </a:spcBef>
              <a:spcAft>
                <a:spcPct val="30000"/>
              </a:spcAft>
              <a:buSzPct val="85000"/>
              <a:buChar char="•"/>
              <a:defRPr sz="2200">
                <a:solidFill>
                  <a:schemeClr val="tx1"/>
                </a:solidFill>
                <a:latin typeface="Futura Bk" pitchFamily="34" charset="0"/>
              </a:defRPr>
            </a:lvl3pPr>
            <a:lvl4pPr marL="1600200" indent="-228600">
              <a:lnSpc>
                <a:spcPct val="95000"/>
              </a:lnSpc>
              <a:spcBef>
                <a:spcPct val="10000"/>
              </a:spcBef>
              <a:spcAft>
                <a:spcPct val="30000"/>
              </a:spcAft>
              <a:buFont typeface="Futura Bk" pitchFamily="34" charset="0"/>
              <a:buChar char="–"/>
              <a:defRPr>
                <a:solidFill>
                  <a:schemeClr val="tx1"/>
                </a:solidFill>
                <a:latin typeface="Futura Bk" pitchFamily="34" charset="0"/>
              </a:defRPr>
            </a:lvl4pPr>
            <a:lvl5pPr marL="2057400" indent="-228600">
              <a:lnSpc>
                <a:spcPct val="95000"/>
              </a:lnSpc>
              <a:spcBef>
                <a:spcPct val="10000"/>
              </a:spcBef>
              <a:spcAft>
                <a:spcPct val="30000"/>
              </a:spcAft>
              <a:buChar char="–"/>
              <a:defRPr>
                <a:solidFill>
                  <a:schemeClr val="tx1"/>
                </a:solidFill>
                <a:latin typeface="Futura Bk" pitchFamily="34" charset="0"/>
              </a:defRPr>
            </a:lvl5pPr>
            <a:lvl6pPr marL="2514600" indent="-228600" eaLnBrk="0" fontAlgn="base" hangingPunct="0">
              <a:lnSpc>
                <a:spcPct val="95000"/>
              </a:lnSpc>
              <a:spcBef>
                <a:spcPct val="10000"/>
              </a:spcBef>
              <a:spcAft>
                <a:spcPct val="30000"/>
              </a:spcAft>
              <a:buChar char="–"/>
              <a:defRPr>
                <a:solidFill>
                  <a:schemeClr val="tx1"/>
                </a:solidFill>
                <a:latin typeface="Futura Bk" pitchFamily="34" charset="0"/>
              </a:defRPr>
            </a:lvl6pPr>
            <a:lvl7pPr marL="2971800" indent="-228600" eaLnBrk="0" fontAlgn="base" hangingPunct="0">
              <a:lnSpc>
                <a:spcPct val="95000"/>
              </a:lnSpc>
              <a:spcBef>
                <a:spcPct val="10000"/>
              </a:spcBef>
              <a:spcAft>
                <a:spcPct val="30000"/>
              </a:spcAft>
              <a:buChar char="–"/>
              <a:defRPr>
                <a:solidFill>
                  <a:schemeClr val="tx1"/>
                </a:solidFill>
                <a:latin typeface="Futura Bk" pitchFamily="34" charset="0"/>
              </a:defRPr>
            </a:lvl7pPr>
            <a:lvl8pPr marL="3429000" indent="-228600" eaLnBrk="0" fontAlgn="base" hangingPunct="0">
              <a:lnSpc>
                <a:spcPct val="95000"/>
              </a:lnSpc>
              <a:spcBef>
                <a:spcPct val="10000"/>
              </a:spcBef>
              <a:spcAft>
                <a:spcPct val="30000"/>
              </a:spcAft>
              <a:buChar char="–"/>
              <a:defRPr>
                <a:solidFill>
                  <a:schemeClr val="tx1"/>
                </a:solidFill>
                <a:latin typeface="Futura Bk" pitchFamily="34" charset="0"/>
              </a:defRPr>
            </a:lvl8pPr>
            <a:lvl9pPr marL="3886200" indent="-228600" eaLnBrk="0" fontAlgn="base" hangingPunct="0">
              <a:lnSpc>
                <a:spcPct val="95000"/>
              </a:lnSpc>
              <a:spcBef>
                <a:spcPct val="10000"/>
              </a:spcBef>
              <a:spcAft>
                <a:spcPct val="30000"/>
              </a:spcAft>
              <a:buChar char="–"/>
              <a:defRPr>
                <a:solidFill>
                  <a:schemeClr val="tx1"/>
                </a:solidFill>
                <a:latin typeface="Futura Bk" pitchFamily="34" charset="0"/>
              </a:defRPr>
            </a:lvl9pPr>
          </a:lstStyle>
          <a:p>
            <a:pPr algn="ctr" eaLnBrk="1" hangingPunct="1">
              <a:lnSpc>
                <a:spcPct val="100000"/>
              </a:lnSpc>
              <a:spcBef>
                <a:spcPct val="50000"/>
              </a:spcBef>
              <a:spcAft>
                <a:spcPct val="0"/>
              </a:spcAft>
              <a:buSzTx/>
              <a:buFontTx/>
              <a:buNone/>
            </a:pPr>
            <a:endParaRPr lang="en-US" sz="2400"/>
          </a:p>
        </p:txBody>
      </p:sp>
    </p:spTree>
    <p:extLst>
      <p:ext uri="{BB962C8B-B14F-4D97-AF65-F5344CB8AC3E}">
        <p14:creationId xmlns:p14="http://schemas.microsoft.com/office/powerpoint/2010/main" val="34080874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36747">
                                            <p:txEl>
                                              <p:pRg st="0" end="0"/>
                                            </p:txEl>
                                          </p:spTgt>
                                        </p:tgtEl>
                                        <p:attrNameLst>
                                          <p:attrName>style.visibility</p:attrName>
                                        </p:attrNameLst>
                                      </p:cBhvr>
                                      <p:to>
                                        <p:strVal val="visible"/>
                                      </p:to>
                                    </p:set>
                                    <p:animEffect transition="in" filter="fade">
                                      <p:cBhvr>
                                        <p:cTn id="7" dur="500"/>
                                        <p:tgtEl>
                                          <p:spTgt spid="2036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36747">
                                            <p:txEl>
                                              <p:pRg st="1" end="1"/>
                                            </p:txEl>
                                          </p:spTgt>
                                        </p:tgtEl>
                                        <p:attrNameLst>
                                          <p:attrName>style.visibility</p:attrName>
                                        </p:attrNameLst>
                                      </p:cBhvr>
                                      <p:to>
                                        <p:strVal val="visible"/>
                                      </p:to>
                                    </p:set>
                                    <p:animEffect transition="in" filter="fade">
                                      <p:cBhvr>
                                        <p:cTn id="12" dur="500"/>
                                        <p:tgtEl>
                                          <p:spTgt spid="2036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36747">
                                            <p:txEl>
                                              <p:pRg st="2" end="2"/>
                                            </p:txEl>
                                          </p:spTgt>
                                        </p:tgtEl>
                                        <p:attrNameLst>
                                          <p:attrName>style.visibility</p:attrName>
                                        </p:attrNameLst>
                                      </p:cBhvr>
                                      <p:to>
                                        <p:strVal val="visible"/>
                                      </p:to>
                                    </p:set>
                                    <p:animEffect transition="in" filter="fade">
                                      <p:cBhvr>
                                        <p:cTn id="17" dur="500"/>
                                        <p:tgtEl>
                                          <p:spTgt spid="2036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1913-S</a:t>
            </a:r>
            <a:br>
              <a:rPr lang="en-US" dirty="0" smtClean="0"/>
            </a:br>
            <a:r>
              <a:rPr lang="en-US" sz="3200" dirty="0" smtClean="0"/>
              <a:t>The two known die pairs</a:t>
            </a:r>
            <a:endParaRPr lang="en-US" sz="3200" dirty="0"/>
          </a:p>
        </p:txBody>
      </p:sp>
      <p:sp>
        <p:nvSpPr>
          <p:cNvPr id="3" name="Content Placeholder 2"/>
          <p:cNvSpPr>
            <a:spLocks noGrp="1"/>
          </p:cNvSpPr>
          <p:nvPr>
            <p:ph idx="1"/>
          </p:nvPr>
        </p:nvSpPr>
        <p:spPr>
          <a:xfrm>
            <a:off x="522290" y="1173159"/>
            <a:ext cx="8394700" cy="5270500"/>
          </a:xfrm>
        </p:spPr>
        <p:txBody>
          <a:bodyPr/>
          <a:lstStyle/>
          <a:p>
            <a:pPr eaLnBrk="1" hangingPunct="1">
              <a:spcBef>
                <a:spcPts val="1200"/>
              </a:spcBef>
            </a:pPr>
            <a:r>
              <a:rPr lang="en-US" dirty="0" smtClean="0">
                <a:solidFill>
                  <a:schemeClr val="bg2"/>
                </a:solidFill>
              </a:rPr>
              <a:t>Date is now </a:t>
            </a:r>
            <a:r>
              <a:rPr lang="en-US" dirty="0" err="1" smtClean="0">
                <a:solidFill>
                  <a:schemeClr val="bg2"/>
                </a:solidFill>
              </a:rPr>
              <a:t>hubbed</a:t>
            </a:r>
            <a:r>
              <a:rPr lang="en-US" dirty="0" smtClean="0">
                <a:solidFill>
                  <a:schemeClr val="bg2"/>
                </a:solidFill>
              </a:rPr>
              <a:t> (only one position for all mints)</a:t>
            </a:r>
          </a:p>
          <a:p>
            <a:pPr lvl="1" eaLnBrk="1" hangingPunct="1"/>
            <a:r>
              <a:rPr lang="en-US" sz="2600" dirty="0" smtClean="0">
                <a:solidFill>
                  <a:schemeClr val="bg2"/>
                </a:solidFill>
              </a:rPr>
              <a:t>Can’t use that as authentication means</a:t>
            </a:r>
          </a:p>
          <a:p>
            <a:pPr eaLnBrk="1" hangingPunct="1">
              <a:spcAft>
                <a:spcPct val="10000"/>
              </a:spcAft>
              <a:defRPr/>
            </a:pPr>
            <a:endParaRPr lang="en-US" dirty="0"/>
          </a:p>
        </p:txBody>
      </p:sp>
      <p:sp>
        <p:nvSpPr>
          <p:cNvPr id="9" name="Slide Number Placeholder 4"/>
          <p:cNvSpPr>
            <a:spLocks noGrp="1"/>
          </p:cNvSpPr>
          <p:nvPr>
            <p:ph type="sldNum" sz="quarter" idx="10"/>
          </p:nvPr>
        </p:nvSpPr>
        <p:spPr>
          <a:xfrm>
            <a:off x="8504238" y="6544668"/>
            <a:ext cx="401637" cy="122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
              </a:spcBef>
              <a:spcAft>
                <a:spcPct val="10000"/>
              </a:spcAft>
              <a:buSzPct val="80000"/>
              <a:buChar char="•"/>
              <a:defRPr sz="2600">
                <a:solidFill>
                  <a:schemeClr val="tx1"/>
                </a:solidFill>
                <a:latin typeface="Futura Bk" pitchFamily="34" charset="0"/>
              </a:defRPr>
            </a:lvl1pPr>
            <a:lvl2pPr marL="742950" indent="-285750">
              <a:lnSpc>
                <a:spcPct val="90000"/>
              </a:lnSpc>
              <a:spcBef>
                <a:spcPct val="10000"/>
              </a:spcBef>
              <a:spcAft>
                <a:spcPct val="10000"/>
              </a:spcAft>
              <a:buSzPct val="80000"/>
              <a:buFont typeface="Futura Bk" pitchFamily="34" charset="0"/>
              <a:buChar char="–"/>
              <a:defRPr sz="2400">
                <a:solidFill>
                  <a:schemeClr val="tx1"/>
                </a:solidFill>
                <a:latin typeface="Futura Bk" pitchFamily="34" charset="0"/>
              </a:defRPr>
            </a:lvl2pPr>
            <a:lvl3pPr marL="1143000" indent="-228600">
              <a:lnSpc>
                <a:spcPct val="90000"/>
              </a:lnSpc>
              <a:spcBef>
                <a:spcPct val="10000"/>
              </a:spcBef>
              <a:spcAft>
                <a:spcPct val="30000"/>
              </a:spcAft>
              <a:buSzPct val="85000"/>
              <a:buChar char="•"/>
              <a:defRPr sz="2200">
                <a:solidFill>
                  <a:schemeClr val="tx1"/>
                </a:solidFill>
                <a:latin typeface="Futura Bk" pitchFamily="34" charset="0"/>
              </a:defRPr>
            </a:lvl3pPr>
            <a:lvl4pPr marL="1600200" indent="-228600">
              <a:lnSpc>
                <a:spcPct val="95000"/>
              </a:lnSpc>
              <a:spcBef>
                <a:spcPct val="10000"/>
              </a:spcBef>
              <a:spcAft>
                <a:spcPct val="30000"/>
              </a:spcAft>
              <a:buFont typeface="Futura Bk" pitchFamily="34" charset="0"/>
              <a:buChar char="–"/>
              <a:defRPr>
                <a:solidFill>
                  <a:schemeClr val="tx1"/>
                </a:solidFill>
                <a:latin typeface="Futura Bk" pitchFamily="34" charset="0"/>
              </a:defRPr>
            </a:lvl4pPr>
            <a:lvl5pPr marL="2057400" indent="-228600">
              <a:lnSpc>
                <a:spcPct val="95000"/>
              </a:lnSpc>
              <a:spcBef>
                <a:spcPct val="10000"/>
              </a:spcBef>
              <a:spcAft>
                <a:spcPct val="30000"/>
              </a:spcAft>
              <a:buChar char="–"/>
              <a:defRPr>
                <a:solidFill>
                  <a:schemeClr val="tx1"/>
                </a:solidFill>
                <a:latin typeface="Futura Bk" pitchFamily="34" charset="0"/>
              </a:defRPr>
            </a:lvl5pPr>
            <a:lvl6pPr marL="2514600" indent="-228600" eaLnBrk="0" fontAlgn="base" hangingPunct="0">
              <a:lnSpc>
                <a:spcPct val="95000"/>
              </a:lnSpc>
              <a:spcBef>
                <a:spcPct val="10000"/>
              </a:spcBef>
              <a:spcAft>
                <a:spcPct val="30000"/>
              </a:spcAft>
              <a:buChar char="–"/>
              <a:defRPr>
                <a:solidFill>
                  <a:schemeClr val="tx1"/>
                </a:solidFill>
                <a:latin typeface="Futura Bk" pitchFamily="34" charset="0"/>
              </a:defRPr>
            </a:lvl6pPr>
            <a:lvl7pPr marL="2971800" indent="-228600" eaLnBrk="0" fontAlgn="base" hangingPunct="0">
              <a:lnSpc>
                <a:spcPct val="95000"/>
              </a:lnSpc>
              <a:spcBef>
                <a:spcPct val="10000"/>
              </a:spcBef>
              <a:spcAft>
                <a:spcPct val="30000"/>
              </a:spcAft>
              <a:buChar char="–"/>
              <a:defRPr>
                <a:solidFill>
                  <a:schemeClr val="tx1"/>
                </a:solidFill>
                <a:latin typeface="Futura Bk" pitchFamily="34" charset="0"/>
              </a:defRPr>
            </a:lvl7pPr>
            <a:lvl8pPr marL="3429000" indent="-228600" eaLnBrk="0" fontAlgn="base" hangingPunct="0">
              <a:lnSpc>
                <a:spcPct val="95000"/>
              </a:lnSpc>
              <a:spcBef>
                <a:spcPct val="10000"/>
              </a:spcBef>
              <a:spcAft>
                <a:spcPct val="30000"/>
              </a:spcAft>
              <a:buChar char="–"/>
              <a:defRPr>
                <a:solidFill>
                  <a:schemeClr val="tx1"/>
                </a:solidFill>
                <a:latin typeface="Futura Bk" pitchFamily="34" charset="0"/>
              </a:defRPr>
            </a:lvl8pPr>
            <a:lvl9pPr marL="3886200" indent="-228600" eaLnBrk="0" fontAlgn="base" hangingPunct="0">
              <a:lnSpc>
                <a:spcPct val="95000"/>
              </a:lnSpc>
              <a:spcBef>
                <a:spcPct val="10000"/>
              </a:spcBef>
              <a:spcAft>
                <a:spcPct val="30000"/>
              </a:spcAft>
              <a:buChar char="–"/>
              <a:defRPr>
                <a:solidFill>
                  <a:schemeClr val="tx1"/>
                </a:solidFill>
                <a:latin typeface="Futura Bk" pitchFamily="34" charset="0"/>
              </a:defRPr>
            </a:lvl9pPr>
          </a:lstStyle>
          <a:p>
            <a:pPr>
              <a:lnSpc>
                <a:spcPct val="100000"/>
              </a:lnSpc>
              <a:spcBef>
                <a:spcPct val="0"/>
              </a:spcBef>
              <a:spcAft>
                <a:spcPct val="0"/>
              </a:spcAft>
              <a:buSzTx/>
              <a:buFontTx/>
              <a:buNone/>
            </a:pPr>
            <a:r>
              <a:rPr lang="en-US" sz="800">
                <a:solidFill>
                  <a:srgbClr val="5A93B6"/>
                </a:solidFill>
              </a:rPr>
              <a:t>page </a:t>
            </a:r>
            <a:fld id="{8E5FA9E5-CBA4-40EC-81E9-045809F9D6C0}" type="slidenum">
              <a:rPr lang="en-US" sz="800">
                <a:solidFill>
                  <a:srgbClr val="5A93B6"/>
                </a:solidFill>
              </a:rPr>
              <a:pPr>
                <a:lnSpc>
                  <a:spcPct val="100000"/>
                </a:lnSpc>
                <a:spcBef>
                  <a:spcPct val="0"/>
                </a:spcBef>
                <a:spcAft>
                  <a:spcPct val="0"/>
                </a:spcAft>
                <a:buSzTx/>
                <a:buFontTx/>
                <a:buNone/>
              </a:pPr>
              <a:t>12</a:t>
            </a:fld>
            <a:endParaRPr lang="en-US" sz="800">
              <a:solidFill>
                <a:srgbClr val="5A93B6"/>
              </a:solidFill>
            </a:endParaRPr>
          </a:p>
        </p:txBody>
      </p:sp>
      <p:pic>
        <p:nvPicPr>
          <p:cNvPr id="15" name="Picture 2" descr="C:\JMF\BCCS-website\1913S-Rev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888" y="4409481"/>
            <a:ext cx="3735387"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C:\JMF\BCCS-website\1913S-Ob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2895006"/>
            <a:ext cx="3970338"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C:\JMF\BCCS-website\1913S-Rev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600" y="2279056"/>
            <a:ext cx="3736975"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4556125" y="5033368"/>
            <a:ext cx="417513" cy="584200"/>
          </a:xfrm>
          <a:prstGeom prst="rect">
            <a:avLst/>
          </a:prstGeom>
          <a:noFill/>
        </p:spPr>
        <p:txBody>
          <a:bodyPr wrap="none">
            <a:spAutoFit/>
          </a:bodyPr>
          <a:lstStyle/>
          <a:p>
            <a:pPr algn="ctr" eaLnBrk="1" hangingPunct="1">
              <a:spcBef>
                <a:spcPct val="50000"/>
              </a:spcBef>
              <a:defRPr/>
            </a:pPr>
            <a:r>
              <a:rPr lang="en-US" sz="3200" dirty="0">
                <a:solidFill>
                  <a:schemeClr val="bg2"/>
                </a:solidFill>
                <a:latin typeface="+mj-lt"/>
              </a:rPr>
              <a:t>B</a:t>
            </a:r>
            <a:endParaRPr lang="en-US" sz="3200" dirty="0">
              <a:latin typeface="+mj-lt"/>
            </a:endParaRPr>
          </a:p>
        </p:txBody>
      </p:sp>
      <p:sp>
        <p:nvSpPr>
          <p:cNvPr id="19" name="TextBox 18"/>
          <p:cNvSpPr txBox="1"/>
          <p:nvPr/>
        </p:nvSpPr>
        <p:spPr>
          <a:xfrm>
            <a:off x="4511675" y="2885481"/>
            <a:ext cx="471488" cy="585787"/>
          </a:xfrm>
          <a:prstGeom prst="rect">
            <a:avLst/>
          </a:prstGeom>
          <a:noFill/>
        </p:spPr>
        <p:txBody>
          <a:bodyPr wrap="none">
            <a:spAutoFit/>
          </a:bodyPr>
          <a:lstStyle/>
          <a:p>
            <a:pPr algn="ctr" eaLnBrk="1" hangingPunct="1">
              <a:spcBef>
                <a:spcPct val="50000"/>
              </a:spcBef>
              <a:defRPr/>
            </a:pPr>
            <a:r>
              <a:rPr lang="en-US" sz="3200" dirty="0">
                <a:solidFill>
                  <a:schemeClr val="bg2"/>
                </a:solidFill>
                <a:latin typeface="+mj-lt"/>
              </a:rPr>
              <a:t>A</a:t>
            </a:r>
            <a:endParaRPr lang="en-US" sz="3200" dirty="0">
              <a:latin typeface="+mj-lt"/>
            </a:endParaRPr>
          </a:p>
        </p:txBody>
      </p:sp>
    </p:spTree>
    <p:extLst>
      <p:ext uri="{BB962C8B-B14F-4D97-AF65-F5344CB8AC3E}">
        <p14:creationId xmlns:p14="http://schemas.microsoft.com/office/powerpoint/2010/main" val="335852067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1913-S</a:t>
            </a:r>
            <a:br>
              <a:rPr lang="en-US" dirty="0" smtClean="0"/>
            </a:br>
            <a:r>
              <a:rPr lang="en-US" sz="3200" dirty="0" smtClean="0"/>
              <a:t>Other die markers</a:t>
            </a:r>
            <a:endParaRPr lang="en-US" sz="3200" dirty="0"/>
          </a:p>
        </p:txBody>
      </p:sp>
      <p:sp>
        <p:nvSpPr>
          <p:cNvPr id="3" name="Content Placeholder 2"/>
          <p:cNvSpPr>
            <a:spLocks noGrp="1"/>
          </p:cNvSpPr>
          <p:nvPr>
            <p:ph idx="1"/>
          </p:nvPr>
        </p:nvSpPr>
        <p:spPr/>
        <p:txBody>
          <a:bodyPr/>
          <a:lstStyle/>
          <a:p>
            <a:pPr eaLnBrk="1" hangingPunct="1">
              <a:spcBef>
                <a:spcPts val="1200"/>
              </a:spcBef>
            </a:pPr>
            <a:r>
              <a:rPr lang="en-US" dirty="0" smtClean="0">
                <a:solidFill>
                  <a:schemeClr val="bg2"/>
                </a:solidFill>
              </a:rPr>
              <a:t>Uneven strike is key!  Obverse weaker on left side</a:t>
            </a:r>
          </a:p>
          <a:p>
            <a:pPr lvl="1" eaLnBrk="1" hangingPunct="1"/>
            <a:r>
              <a:rPr lang="en-US" dirty="0" smtClean="0">
                <a:solidFill>
                  <a:schemeClr val="bg2"/>
                </a:solidFill>
              </a:rPr>
              <a:t>1913-P and -D have even strikes</a:t>
            </a:r>
          </a:p>
          <a:p>
            <a:endParaRPr lang="en-US" dirty="0"/>
          </a:p>
        </p:txBody>
      </p:sp>
      <p:pic>
        <p:nvPicPr>
          <p:cNvPr id="8" name="Picture 2" descr="C:\JMF\BCCS-website\1913S-uneven-stri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163763"/>
            <a:ext cx="4692650"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bwMode="auto">
          <a:xfrm>
            <a:off x="5469600" y="1983758"/>
            <a:ext cx="3592512" cy="4794250"/>
          </a:xfrm>
          <a:prstGeom prst="rect">
            <a:avLst/>
          </a:prstGeom>
          <a:solidFill>
            <a:schemeClr val="tx1"/>
          </a:solidFill>
          <a:ln w="63500" cap="flat" cmpd="dbl" algn="ctr">
            <a:solidFill>
              <a:schemeClr val="tx2">
                <a:lumMod val="75000"/>
              </a:schemeClr>
            </a:solidFill>
            <a:prstDash val="solid"/>
            <a:round/>
            <a:headEnd type="none" w="med" len="med"/>
            <a:tailEnd type="none" w="lg" len="sm"/>
          </a:ln>
          <a:effectLst/>
        </p:spPr>
        <p:txBody>
          <a:bodyPr lIns="0" tIns="0" rIns="0" bIns="0" anchor="ctr"/>
          <a:lstStyle/>
          <a:p>
            <a:pPr algn="ctr" eaLnBrk="1" hangingPunct="1">
              <a:spcBef>
                <a:spcPct val="50000"/>
              </a:spcBef>
              <a:defRPr/>
            </a:pPr>
            <a:endParaRPr lang="en-US"/>
          </a:p>
        </p:txBody>
      </p:sp>
      <p:sp>
        <p:nvSpPr>
          <p:cNvPr id="18" name="TextBox 11"/>
          <p:cNvSpPr txBox="1">
            <a:spLocks noChangeArrowheads="1"/>
          </p:cNvSpPr>
          <p:nvPr/>
        </p:nvSpPr>
        <p:spPr bwMode="auto">
          <a:xfrm>
            <a:off x="5691850" y="1969471"/>
            <a:ext cx="31623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
              </a:spcBef>
              <a:spcAft>
                <a:spcPct val="10000"/>
              </a:spcAft>
              <a:buSzPct val="80000"/>
              <a:buChar char="•"/>
              <a:defRPr sz="2600">
                <a:solidFill>
                  <a:schemeClr val="tx1"/>
                </a:solidFill>
                <a:latin typeface="Futura Bk" pitchFamily="34" charset="0"/>
              </a:defRPr>
            </a:lvl1pPr>
            <a:lvl2pPr marL="742950" indent="-285750">
              <a:lnSpc>
                <a:spcPct val="90000"/>
              </a:lnSpc>
              <a:spcBef>
                <a:spcPct val="10000"/>
              </a:spcBef>
              <a:spcAft>
                <a:spcPct val="10000"/>
              </a:spcAft>
              <a:buSzPct val="80000"/>
              <a:buFont typeface="Futura Bk" pitchFamily="34" charset="0"/>
              <a:buChar char="–"/>
              <a:defRPr sz="2400">
                <a:solidFill>
                  <a:schemeClr val="tx1"/>
                </a:solidFill>
                <a:latin typeface="Futura Bk" pitchFamily="34" charset="0"/>
              </a:defRPr>
            </a:lvl2pPr>
            <a:lvl3pPr marL="1143000" indent="-228600">
              <a:lnSpc>
                <a:spcPct val="90000"/>
              </a:lnSpc>
              <a:spcBef>
                <a:spcPct val="10000"/>
              </a:spcBef>
              <a:spcAft>
                <a:spcPct val="30000"/>
              </a:spcAft>
              <a:buSzPct val="85000"/>
              <a:buChar char="•"/>
              <a:defRPr sz="2200">
                <a:solidFill>
                  <a:schemeClr val="tx1"/>
                </a:solidFill>
                <a:latin typeface="Futura Bk" pitchFamily="34" charset="0"/>
              </a:defRPr>
            </a:lvl3pPr>
            <a:lvl4pPr marL="1600200" indent="-228600">
              <a:lnSpc>
                <a:spcPct val="95000"/>
              </a:lnSpc>
              <a:spcBef>
                <a:spcPct val="10000"/>
              </a:spcBef>
              <a:spcAft>
                <a:spcPct val="30000"/>
              </a:spcAft>
              <a:buFont typeface="Futura Bk" pitchFamily="34" charset="0"/>
              <a:buChar char="–"/>
              <a:defRPr>
                <a:solidFill>
                  <a:schemeClr val="tx1"/>
                </a:solidFill>
                <a:latin typeface="Futura Bk" pitchFamily="34" charset="0"/>
              </a:defRPr>
            </a:lvl4pPr>
            <a:lvl5pPr marL="2057400" indent="-228600">
              <a:lnSpc>
                <a:spcPct val="95000"/>
              </a:lnSpc>
              <a:spcBef>
                <a:spcPct val="10000"/>
              </a:spcBef>
              <a:spcAft>
                <a:spcPct val="30000"/>
              </a:spcAft>
              <a:buChar char="–"/>
              <a:defRPr>
                <a:solidFill>
                  <a:schemeClr val="tx1"/>
                </a:solidFill>
                <a:latin typeface="Futura Bk" pitchFamily="34" charset="0"/>
              </a:defRPr>
            </a:lvl5pPr>
            <a:lvl6pPr marL="2514600" indent="-228600" eaLnBrk="0" fontAlgn="base" hangingPunct="0">
              <a:lnSpc>
                <a:spcPct val="95000"/>
              </a:lnSpc>
              <a:spcBef>
                <a:spcPct val="10000"/>
              </a:spcBef>
              <a:spcAft>
                <a:spcPct val="30000"/>
              </a:spcAft>
              <a:buChar char="–"/>
              <a:defRPr>
                <a:solidFill>
                  <a:schemeClr val="tx1"/>
                </a:solidFill>
                <a:latin typeface="Futura Bk" pitchFamily="34" charset="0"/>
              </a:defRPr>
            </a:lvl6pPr>
            <a:lvl7pPr marL="2971800" indent="-228600" eaLnBrk="0" fontAlgn="base" hangingPunct="0">
              <a:lnSpc>
                <a:spcPct val="95000"/>
              </a:lnSpc>
              <a:spcBef>
                <a:spcPct val="10000"/>
              </a:spcBef>
              <a:spcAft>
                <a:spcPct val="30000"/>
              </a:spcAft>
              <a:buChar char="–"/>
              <a:defRPr>
                <a:solidFill>
                  <a:schemeClr val="tx1"/>
                </a:solidFill>
                <a:latin typeface="Futura Bk" pitchFamily="34" charset="0"/>
              </a:defRPr>
            </a:lvl7pPr>
            <a:lvl8pPr marL="3429000" indent="-228600" eaLnBrk="0" fontAlgn="base" hangingPunct="0">
              <a:lnSpc>
                <a:spcPct val="95000"/>
              </a:lnSpc>
              <a:spcBef>
                <a:spcPct val="10000"/>
              </a:spcBef>
              <a:spcAft>
                <a:spcPct val="30000"/>
              </a:spcAft>
              <a:buChar char="–"/>
              <a:defRPr>
                <a:solidFill>
                  <a:schemeClr val="tx1"/>
                </a:solidFill>
                <a:latin typeface="Futura Bk" pitchFamily="34" charset="0"/>
              </a:defRPr>
            </a:lvl8pPr>
            <a:lvl9pPr marL="3886200" indent="-228600" eaLnBrk="0" fontAlgn="base" hangingPunct="0">
              <a:lnSpc>
                <a:spcPct val="95000"/>
              </a:lnSpc>
              <a:spcBef>
                <a:spcPct val="10000"/>
              </a:spcBef>
              <a:spcAft>
                <a:spcPct val="30000"/>
              </a:spcAft>
              <a:buChar char="–"/>
              <a:defRPr>
                <a:solidFill>
                  <a:schemeClr val="tx1"/>
                </a:solidFill>
                <a:latin typeface="Futura Bk" pitchFamily="34" charset="0"/>
              </a:defRPr>
            </a:lvl9pPr>
          </a:lstStyle>
          <a:p>
            <a:pPr eaLnBrk="1" hangingPunct="1">
              <a:lnSpc>
                <a:spcPct val="100000"/>
              </a:lnSpc>
              <a:spcBef>
                <a:spcPct val="0"/>
              </a:spcBef>
              <a:spcAft>
                <a:spcPct val="0"/>
              </a:spcAft>
              <a:buSzTx/>
              <a:buFontTx/>
              <a:buNone/>
            </a:pPr>
            <a:r>
              <a:rPr lang="en-US" i="1">
                <a:solidFill>
                  <a:schemeClr val="bg2"/>
                </a:solidFill>
              </a:rPr>
              <a:t>Die cracks may also </a:t>
            </a:r>
          </a:p>
          <a:p>
            <a:pPr eaLnBrk="1" hangingPunct="1">
              <a:lnSpc>
                <a:spcPct val="100000"/>
              </a:lnSpc>
              <a:spcBef>
                <a:spcPct val="0"/>
              </a:spcBef>
              <a:spcAft>
                <a:spcPct val="0"/>
              </a:spcAft>
              <a:buSzTx/>
              <a:buFontTx/>
              <a:buNone/>
            </a:pPr>
            <a:r>
              <a:rPr lang="en-US" i="1">
                <a:solidFill>
                  <a:schemeClr val="bg2"/>
                </a:solidFill>
              </a:rPr>
              <a:t>support authenticity</a:t>
            </a:r>
          </a:p>
        </p:txBody>
      </p:sp>
      <p:pic>
        <p:nvPicPr>
          <p:cNvPr id="19" name="Picture 4" descr="C:\JMF\BCCS-website\1913-S-diecrack-l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962" y="4766646"/>
            <a:ext cx="3046413"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C:\JMF\BCCS-website\1913-S-diecrack-e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7250" y="2945783"/>
            <a:ext cx="300196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89063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1913-S</a:t>
            </a:r>
            <a:br>
              <a:rPr lang="en-US" dirty="0" smtClean="0"/>
            </a:br>
            <a:r>
              <a:rPr lang="en-US" sz="3200" dirty="0" smtClean="0"/>
              <a:t>You can tell by the obverse!</a:t>
            </a:r>
            <a:endParaRPr lang="en-US" sz="3200" dirty="0"/>
          </a:p>
        </p:txBody>
      </p:sp>
      <p:sp>
        <p:nvSpPr>
          <p:cNvPr id="3" name="Content Placeholder 2"/>
          <p:cNvSpPr>
            <a:spLocks noGrp="1"/>
          </p:cNvSpPr>
          <p:nvPr>
            <p:ph idx="1"/>
          </p:nvPr>
        </p:nvSpPr>
        <p:spPr>
          <a:xfrm>
            <a:off x="336550" y="1273175"/>
            <a:ext cx="4205953" cy="5270500"/>
          </a:xfrm>
        </p:spPr>
        <p:txBody>
          <a:bodyPr/>
          <a:lstStyle/>
          <a:p>
            <a:r>
              <a:rPr lang="en-US" dirty="0" smtClean="0"/>
              <a:t>Genuine!</a:t>
            </a:r>
          </a:p>
          <a:p>
            <a:pPr lvl="1"/>
            <a:r>
              <a:rPr lang="en-US" dirty="0" smtClean="0"/>
              <a:t>Uneven strike, good MM</a:t>
            </a:r>
            <a:endParaRPr lang="en-US" dirty="0"/>
          </a:p>
        </p:txBody>
      </p:sp>
      <p:sp>
        <p:nvSpPr>
          <p:cNvPr id="5" name="Content Placeholder 2"/>
          <p:cNvSpPr txBox="1">
            <a:spLocks/>
          </p:cNvSpPr>
          <p:nvPr/>
        </p:nvSpPr>
        <p:spPr bwMode="black">
          <a:xfrm>
            <a:off x="5193686" y="1273175"/>
            <a:ext cx="4205953"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7160" rIns="0" bIns="0" numCol="1" anchor="t" anchorCtr="0" compatLnSpc="1">
            <a:prstTxWarp prst="textNoShape">
              <a:avLst/>
            </a:prstTxWarp>
          </a:bodyPr>
          <a:lstStyle>
            <a:lvl1pPr marL="225425" indent="-225425" algn="l" defTabSz="742950" rtl="0" eaLnBrk="1" fontAlgn="base" hangingPunct="1">
              <a:lnSpc>
                <a:spcPct val="90000"/>
              </a:lnSpc>
              <a:spcBef>
                <a:spcPct val="10000"/>
              </a:spcBef>
              <a:spcAft>
                <a:spcPct val="10000"/>
              </a:spcAft>
              <a:buSzPct val="80000"/>
              <a:buChar char="•"/>
              <a:defRPr sz="2600" kern="1200">
                <a:solidFill>
                  <a:schemeClr val="bg2"/>
                </a:solidFill>
                <a:latin typeface="Arial" panose="020B0604020202020204" pitchFamily="34" charset="0"/>
                <a:ea typeface="+mn-ea"/>
                <a:cs typeface="Arial" panose="020B0604020202020204" pitchFamily="34" charset="0"/>
              </a:defRPr>
            </a:lvl1pPr>
            <a:lvl2pPr marL="471488" indent="-244475" algn="l" defTabSz="742950" rtl="0" eaLnBrk="1" fontAlgn="base" hangingPunct="1">
              <a:lnSpc>
                <a:spcPct val="90000"/>
              </a:lnSpc>
              <a:spcBef>
                <a:spcPct val="10000"/>
              </a:spcBef>
              <a:spcAft>
                <a:spcPct val="10000"/>
              </a:spcAft>
              <a:buSzPct val="80000"/>
              <a:buFont typeface="Futura Bk" pitchFamily="34" charset="0"/>
              <a:buChar char="–"/>
              <a:defRPr sz="2400" kern="1200">
                <a:solidFill>
                  <a:schemeClr val="bg2"/>
                </a:solidFill>
                <a:latin typeface="Arial" panose="020B0604020202020204" pitchFamily="34" charset="0"/>
                <a:ea typeface="+mn-ea"/>
                <a:cs typeface="Arial" panose="020B0604020202020204" pitchFamily="34" charset="0"/>
              </a:defRPr>
            </a:lvl2pPr>
            <a:lvl3pPr marL="700088" indent="-214313" algn="l" defTabSz="742950" rtl="0" eaLnBrk="1" fontAlgn="base" hangingPunct="1">
              <a:lnSpc>
                <a:spcPct val="90000"/>
              </a:lnSpc>
              <a:spcBef>
                <a:spcPct val="10000"/>
              </a:spcBef>
              <a:spcAft>
                <a:spcPct val="30000"/>
              </a:spcAft>
              <a:buSzPct val="85000"/>
              <a:buChar char="•"/>
              <a:defRPr sz="2200" kern="1200">
                <a:solidFill>
                  <a:schemeClr val="bg2"/>
                </a:solidFill>
                <a:latin typeface="Arial" panose="020B0604020202020204" pitchFamily="34" charset="0"/>
                <a:ea typeface="+mn-ea"/>
                <a:cs typeface="Arial" panose="020B0604020202020204" pitchFamily="34" charset="0"/>
              </a:defRPr>
            </a:lvl3pPr>
            <a:lvl4pPr marL="1208088" indent="-182563" algn="l" defTabSz="742950" rtl="0" eaLnBrk="1" fontAlgn="base" hangingPunct="1">
              <a:lnSpc>
                <a:spcPct val="95000"/>
              </a:lnSpc>
              <a:spcBef>
                <a:spcPct val="10000"/>
              </a:spcBef>
              <a:spcAft>
                <a:spcPct val="30000"/>
              </a:spcAft>
              <a:buFont typeface="Futura Bk" pitchFamily="34" charset="0"/>
              <a:buChar char="–"/>
              <a:defRPr sz="2000" kern="1200">
                <a:solidFill>
                  <a:schemeClr val="bg2"/>
                </a:solidFill>
                <a:latin typeface="Arial" panose="020B0604020202020204" pitchFamily="34" charset="0"/>
                <a:ea typeface="+mn-ea"/>
                <a:cs typeface="Arial" panose="020B0604020202020204" pitchFamily="34" charset="0"/>
              </a:defRPr>
            </a:lvl4pPr>
            <a:lvl5pPr marL="1933575" indent="-220663" algn="l" defTabSz="742950" rtl="0" eaLnBrk="1" fontAlgn="base" hangingPunct="1">
              <a:lnSpc>
                <a:spcPct val="95000"/>
              </a:lnSpc>
              <a:spcBef>
                <a:spcPct val="10000"/>
              </a:spcBef>
              <a:spcAft>
                <a:spcPct val="30000"/>
              </a:spcAft>
              <a:buChar char="–"/>
              <a:defRPr sz="20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Fake!  Added Mintmark</a:t>
            </a:r>
          </a:p>
          <a:p>
            <a:pPr lvl="1"/>
            <a:r>
              <a:rPr lang="en-US" dirty="0"/>
              <a:t>E</a:t>
            </a:r>
            <a:r>
              <a:rPr lang="en-US" dirty="0" smtClean="0"/>
              <a:t>venly struck, wrong MM</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487" y="2316953"/>
            <a:ext cx="3160889" cy="3200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206" y="2316953"/>
            <a:ext cx="3265714" cy="32004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6158" y="4641053"/>
            <a:ext cx="1717482" cy="1645920"/>
          </a:xfrm>
          <a:prstGeom prst="rect">
            <a:avLst/>
          </a:prstGeom>
        </p:spPr>
      </p:pic>
      <p:pic>
        <p:nvPicPr>
          <p:cNvPr id="14" name="Picture 13"/>
          <p:cNvPicPr>
            <a:picLocks noChangeAspect="1"/>
          </p:cNvPicPr>
          <p:nvPr/>
        </p:nvPicPr>
        <p:blipFill>
          <a:blip r:embed="rId6"/>
          <a:stretch>
            <a:fillRect/>
          </a:stretch>
        </p:blipFill>
        <p:spPr>
          <a:xfrm>
            <a:off x="2759524" y="4641053"/>
            <a:ext cx="1694917" cy="1645920"/>
          </a:xfrm>
          <a:prstGeom prst="rect">
            <a:avLst/>
          </a:prstGeom>
        </p:spPr>
      </p:pic>
    </p:spTree>
    <p:extLst>
      <p:ext uri="{BB962C8B-B14F-4D97-AF65-F5344CB8AC3E}">
        <p14:creationId xmlns:p14="http://schemas.microsoft.com/office/powerpoint/2010/main" val="24363454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last tips</a:t>
            </a:r>
            <a:endParaRPr lang="en-US" dirty="0"/>
          </a:p>
        </p:txBody>
      </p:sp>
      <p:sp>
        <p:nvSpPr>
          <p:cNvPr id="3" name="Content Placeholder 2"/>
          <p:cNvSpPr>
            <a:spLocks noGrp="1"/>
          </p:cNvSpPr>
          <p:nvPr>
            <p:ph idx="1"/>
          </p:nvPr>
        </p:nvSpPr>
        <p:spPr/>
        <p:txBody>
          <a:bodyPr/>
          <a:lstStyle/>
          <a:p>
            <a:r>
              <a:rPr lang="en-US" dirty="0" smtClean="0"/>
              <a:t>Look at the style and condition of the mintmarks</a:t>
            </a:r>
          </a:p>
          <a:p>
            <a:pPr lvl="1"/>
            <a:r>
              <a:rPr lang="en-US" dirty="0" smtClean="0"/>
              <a:t>Is it the correct style for the date?</a:t>
            </a:r>
          </a:p>
          <a:p>
            <a:pPr lvl="1"/>
            <a:r>
              <a:rPr lang="en-US" dirty="0" smtClean="0"/>
              <a:t>Its condition should match the coin</a:t>
            </a:r>
          </a:p>
          <a:p>
            <a:pPr lvl="1"/>
            <a:r>
              <a:rPr lang="en-US" dirty="0" smtClean="0"/>
              <a:t>A VG coin should not have an                                          XF mintmark!</a:t>
            </a:r>
          </a:p>
          <a:p>
            <a:pPr>
              <a:spcBef>
                <a:spcPts val="1200"/>
              </a:spcBef>
            </a:pPr>
            <a:r>
              <a:rPr lang="en-US" dirty="0" smtClean="0"/>
              <a:t>Be suspicious of coins with a cleaned reverse</a:t>
            </a:r>
          </a:p>
          <a:p>
            <a:pPr>
              <a:spcBef>
                <a:spcPts val="1200"/>
              </a:spcBef>
            </a:pPr>
            <a:r>
              <a:rPr lang="en-US" dirty="0" smtClean="0"/>
              <a:t>Get to know what the genuine coins look like</a:t>
            </a:r>
          </a:p>
          <a:p>
            <a:pPr lvl="1"/>
            <a:r>
              <a:rPr lang="en-US" dirty="0" smtClean="0"/>
              <a:t>You will be able to differentiate the subtleties between the genuine and the close matches</a:t>
            </a:r>
          </a:p>
          <a:p>
            <a:pPr>
              <a:spcBef>
                <a:spcPts val="1200"/>
              </a:spcBef>
            </a:pPr>
            <a:r>
              <a:rPr lang="en-US" dirty="0" smtClean="0"/>
              <a:t>Use only grading services that guarantee their work!</a:t>
            </a:r>
          </a:p>
        </p:txBody>
      </p:sp>
      <p:sp>
        <p:nvSpPr>
          <p:cNvPr id="4" name="Slide Number Placeholder 3"/>
          <p:cNvSpPr>
            <a:spLocks noGrp="1"/>
          </p:cNvSpPr>
          <p:nvPr>
            <p:ph type="sldNum" sz="quarter" idx="10"/>
          </p:nvPr>
        </p:nvSpPr>
        <p:spPr/>
        <p:txBody>
          <a:bodyPr/>
          <a:lstStyle/>
          <a:p>
            <a:pPr>
              <a:defRPr/>
            </a:pPr>
            <a:r>
              <a:rPr lang="en-US" smtClean="0"/>
              <a:t>page </a:t>
            </a:r>
            <a:fld id="{87A1D056-E956-4872-8C5F-6C3D240F89B7}" type="slidenum">
              <a:rPr lang="en-US" smtClean="0"/>
              <a:pPr>
                <a:defRPr/>
              </a:pPr>
              <a:t>15</a:t>
            </a:fld>
            <a:endParaRPr lang="en-US"/>
          </a:p>
        </p:txBody>
      </p:sp>
      <p:pic>
        <p:nvPicPr>
          <p:cNvPr id="6" name="Picture 6" descr="C:\JMF\BCCS-website\Fake1-M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450" y="1838350"/>
            <a:ext cx="2892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0137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Authenticating the “Big 3”</a:t>
            </a:r>
            <a:endParaRPr lang="en-US" dirty="0"/>
          </a:p>
        </p:txBody>
      </p:sp>
      <p:sp>
        <p:nvSpPr>
          <p:cNvPr id="3" name="Content Placeholder 2"/>
          <p:cNvSpPr>
            <a:spLocks noGrp="1"/>
          </p:cNvSpPr>
          <p:nvPr>
            <p:ph idx="1"/>
          </p:nvPr>
        </p:nvSpPr>
        <p:spPr>
          <a:xfrm>
            <a:off x="336550" y="1273175"/>
            <a:ext cx="3902087" cy="5270500"/>
          </a:xfrm>
        </p:spPr>
        <p:txBody>
          <a:bodyPr/>
          <a:lstStyle/>
          <a:p>
            <a:r>
              <a:rPr lang="en-US" dirty="0" smtClean="0"/>
              <a:t>The BCCS website has detailed pictures of both known die pairs for </a:t>
            </a:r>
          </a:p>
          <a:p>
            <a:pPr lvl="1"/>
            <a:r>
              <a:rPr lang="en-US" sz="2600" dirty="0" smtClean="0"/>
              <a:t>1896-S</a:t>
            </a:r>
            <a:endParaRPr lang="en-US" sz="2600" dirty="0"/>
          </a:p>
          <a:p>
            <a:pPr lvl="1"/>
            <a:r>
              <a:rPr lang="en-US" sz="2600" dirty="0" smtClean="0"/>
              <a:t>1901-S</a:t>
            </a:r>
          </a:p>
          <a:p>
            <a:pPr lvl="1"/>
            <a:r>
              <a:rPr lang="en-US" sz="2600" dirty="0" smtClean="0"/>
              <a:t>1913-S</a:t>
            </a:r>
          </a:p>
          <a:p>
            <a:pPr lvl="1"/>
            <a:endParaRPr lang="en-US" dirty="0" smtClean="0"/>
          </a:p>
          <a:p>
            <a:r>
              <a:rPr lang="en-US" dirty="0" smtClean="0">
                <a:solidFill>
                  <a:srgbClr val="800000"/>
                </a:solidFill>
              </a:rPr>
              <a:t>www.barbercoins.org</a:t>
            </a:r>
          </a:p>
        </p:txBody>
      </p:sp>
      <p:pic>
        <p:nvPicPr>
          <p:cNvPr id="5" name="Picture 17" descr="Brochure-websit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7" y="1366430"/>
            <a:ext cx="472552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Brochure-websit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37" y="2910853"/>
            <a:ext cx="4495014" cy="162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Brochure-website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37" y="4610749"/>
            <a:ext cx="4492613" cy="172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0660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5400" dirty="0" smtClean="0"/>
              <a:t>Thank you!  Questions?</a:t>
            </a:r>
            <a:endParaRPr lang="en-US" sz="5400" dirty="0"/>
          </a:p>
        </p:txBody>
      </p:sp>
      <p:sp>
        <p:nvSpPr>
          <p:cNvPr id="3" name="Subtitle 2"/>
          <p:cNvSpPr>
            <a:spLocks noGrp="1"/>
          </p:cNvSpPr>
          <p:nvPr>
            <p:ph type="subTitle" sz="quarter" idx="1"/>
          </p:nvPr>
        </p:nvSpPr>
        <p:spPr/>
        <p:txBody>
          <a:bodyPr/>
          <a:lstStyle/>
          <a:p>
            <a:endParaRPr lang="en-US" dirty="0"/>
          </a:p>
        </p:txBody>
      </p:sp>
    </p:spTree>
    <p:extLst>
      <p:ext uri="{BB962C8B-B14F-4D97-AF65-F5344CB8AC3E}">
        <p14:creationId xmlns:p14="http://schemas.microsoft.com/office/powerpoint/2010/main" val="414692296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r>
              <a:rPr lang="en-US" dirty="0" smtClean="0"/>
              <a:t>The “Big 3”</a:t>
            </a:r>
          </a:p>
          <a:p>
            <a:pPr lvl="1"/>
            <a:r>
              <a:rPr lang="en-US" dirty="0" smtClean="0"/>
              <a:t>1896-S</a:t>
            </a:r>
          </a:p>
          <a:p>
            <a:pPr lvl="1"/>
            <a:r>
              <a:rPr lang="en-US" dirty="0" smtClean="0"/>
              <a:t>1901-S</a:t>
            </a:r>
          </a:p>
          <a:p>
            <a:pPr lvl="1"/>
            <a:r>
              <a:rPr lang="en-US" dirty="0" smtClean="0"/>
              <a:t>1913-S</a:t>
            </a:r>
          </a:p>
          <a:p>
            <a:endParaRPr lang="en-US" dirty="0" smtClean="0"/>
          </a:p>
          <a:p>
            <a:r>
              <a:rPr lang="en-US" dirty="0" smtClean="0"/>
              <a:t>The three key dates in the series</a:t>
            </a:r>
          </a:p>
          <a:p>
            <a:pPr lvl="1"/>
            <a:r>
              <a:rPr lang="en-US" dirty="0" smtClean="0"/>
              <a:t>By far the most expensive</a:t>
            </a:r>
          </a:p>
          <a:p>
            <a:pPr lvl="1"/>
            <a:r>
              <a:rPr lang="en-US" dirty="0" smtClean="0"/>
              <a:t>Impressive price gains in the past decade</a:t>
            </a:r>
          </a:p>
          <a:p>
            <a:pPr lvl="1"/>
            <a:r>
              <a:rPr lang="en-US" dirty="0" smtClean="0"/>
              <a:t>All subject to fakery</a:t>
            </a:r>
          </a:p>
          <a:p>
            <a:pPr lvl="2"/>
            <a:r>
              <a:rPr lang="en-US" dirty="0" smtClean="0"/>
              <a:t>Mostly added mintmarks</a:t>
            </a: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87A1D056-E956-4872-8C5F-6C3D240F89B7}" type="slidenum">
              <a:rPr lang="en-US" smtClean="0"/>
              <a:pPr>
                <a:defRPr/>
              </a:pPr>
              <a:t>2</a:t>
            </a:fld>
            <a:endParaRPr lang="en-US"/>
          </a:p>
        </p:txBody>
      </p:sp>
    </p:spTree>
    <p:extLst>
      <p:ext uri="{BB962C8B-B14F-4D97-AF65-F5344CB8AC3E}">
        <p14:creationId xmlns:p14="http://schemas.microsoft.com/office/powerpoint/2010/main" val="344928524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news</a:t>
            </a:r>
            <a:endParaRPr lang="en-US" dirty="0"/>
          </a:p>
        </p:txBody>
      </p:sp>
      <p:sp>
        <p:nvSpPr>
          <p:cNvPr id="3" name="Content Placeholder 2"/>
          <p:cNvSpPr>
            <a:spLocks noGrp="1"/>
          </p:cNvSpPr>
          <p:nvPr>
            <p:ph idx="1"/>
          </p:nvPr>
        </p:nvSpPr>
        <p:spPr/>
        <p:txBody>
          <a:bodyPr/>
          <a:lstStyle/>
          <a:p>
            <a:r>
              <a:rPr lang="en-US" dirty="0" smtClean="0"/>
              <a:t>Only two die pairs were used for each date</a:t>
            </a:r>
          </a:p>
          <a:p>
            <a:pPr lvl="1"/>
            <a:r>
              <a:rPr lang="en-US" dirty="0" smtClean="0"/>
              <a:t>The mint marks were hand-punched into the dies</a:t>
            </a:r>
          </a:p>
          <a:p>
            <a:pPr lvl="1"/>
            <a:r>
              <a:rPr lang="en-US" dirty="0" smtClean="0"/>
              <a:t>“1896” and “1901” were hand punched</a:t>
            </a:r>
          </a:p>
          <a:p>
            <a:pPr>
              <a:spcBef>
                <a:spcPts val="1200"/>
              </a:spcBef>
            </a:pPr>
            <a:r>
              <a:rPr lang="en-US" dirty="0" smtClean="0"/>
              <a:t>Thus, these are all in specific positions</a:t>
            </a:r>
          </a:p>
          <a:p>
            <a:pPr>
              <a:spcBef>
                <a:spcPts val="1200"/>
              </a:spcBef>
            </a:pPr>
            <a:r>
              <a:rPr lang="en-US" dirty="0" smtClean="0"/>
              <a:t>Other characteristics unique to each date</a:t>
            </a:r>
          </a:p>
          <a:p>
            <a:pPr lvl="1"/>
            <a:r>
              <a:rPr lang="en-US" dirty="0" smtClean="0"/>
              <a:t>Die cracks, clash marks, edge reeding</a:t>
            </a:r>
          </a:p>
          <a:p>
            <a:pPr>
              <a:spcBef>
                <a:spcPts val="1200"/>
              </a:spcBef>
            </a:pPr>
            <a:r>
              <a:rPr lang="en-US" dirty="0" smtClean="0"/>
              <a:t>Relatively simple to authenticate these coins</a:t>
            </a:r>
          </a:p>
          <a:p>
            <a:pPr lvl="1"/>
            <a:r>
              <a:rPr lang="en-US" dirty="0" smtClean="0"/>
              <a:t>If you know what to look for</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87A1D056-E956-4872-8C5F-6C3D240F89B7}" type="slidenum">
              <a:rPr lang="en-US" smtClean="0"/>
              <a:pPr>
                <a:defRPr/>
              </a:pPr>
              <a:t>3</a:t>
            </a:fld>
            <a:endParaRPr lang="en-US"/>
          </a:p>
        </p:txBody>
      </p:sp>
    </p:spTree>
    <p:extLst>
      <p:ext uri="{BB962C8B-B14F-4D97-AF65-F5344CB8AC3E}">
        <p14:creationId xmlns:p14="http://schemas.microsoft.com/office/powerpoint/2010/main" val="18795988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1896-S</a:t>
            </a:r>
            <a:br>
              <a:rPr lang="en-US" dirty="0" smtClean="0"/>
            </a:br>
            <a:r>
              <a:rPr lang="en-US" sz="3200" dirty="0" smtClean="0"/>
              <a:t>The two known die pairs</a:t>
            </a:r>
            <a:endParaRPr lang="en-US" sz="3200" dirty="0"/>
          </a:p>
        </p:txBody>
      </p:sp>
      <p:sp>
        <p:nvSpPr>
          <p:cNvPr id="3" name="Content Placeholder 2"/>
          <p:cNvSpPr>
            <a:spLocks noGrp="1"/>
          </p:cNvSpPr>
          <p:nvPr>
            <p:ph idx="1"/>
          </p:nvPr>
        </p:nvSpPr>
        <p:spPr>
          <a:xfrm>
            <a:off x="136518" y="1173159"/>
            <a:ext cx="8394700" cy="5270500"/>
          </a:xfrm>
        </p:spPr>
        <p:txBody>
          <a:bodyPr/>
          <a:lstStyle/>
          <a:p>
            <a:pPr eaLnBrk="1" hangingPunct="1">
              <a:spcBef>
                <a:spcPts val="0"/>
              </a:spcBef>
              <a:defRPr/>
            </a:pPr>
            <a:r>
              <a:rPr lang="en-US" dirty="0"/>
              <a:t>Two date and mintmark positions</a:t>
            </a:r>
          </a:p>
          <a:p>
            <a:pPr eaLnBrk="1" hangingPunct="1">
              <a:spcAft>
                <a:spcPct val="10000"/>
              </a:spcAft>
              <a:defRPr/>
            </a:pPr>
            <a:r>
              <a:rPr lang="en-US" dirty="0"/>
              <a:t>Also note style of mintmark (more boxy than 1898</a:t>
            </a:r>
            <a:r>
              <a:rPr lang="en-US" dirty="0" smtClean="0"/>
              <a:t>+)</a:t>
            </a:r>
          </a:p>
          <a:p>
            <a:pPr eaLnBrk="1" hangingPunct="1">
              <a:spcAft>
                <a:spcPct val="10000"/>
              </a:spcAft>
              <a:defRPr/>
            </a:pPr>
            <a:endParaRPr lang="en-US" dirty="0"/>
          </a:p>
          <a:p>
            <a:pPr eaLnBrk="1" hangingPunct="1">
              <a:spcAft>
                <a:spcPct val="10000"/>
              </a:spcAft>
              <a:defRPr/>
            </a:pPr>
            <a:endParaRPr lang="en-US" dirty="0" smtClean="0"/>
          </a:p>
          <a:p>
            <a:pPr marL="0" indent="0" eaLnBrk="1" hangingPunct="1">
              <a:spcAft>
                <a:spcPct val="10000"/>
              </a:spcAft>
              <a:buNone/>
              <a:defRPr/>
            </a:pPr>
            <a:r>
              <a:rPr lang="en-US" dirty="0" smtClean="0"/>
              <a:t>#1</a:t>
            </a:r>
          </a:p>
          <a:p>
            <a:pPr eaLnBrk="1" hangingPunct="1">
              <a:spcAft>
                <a:spcPct val="10000"/>
              </a:spcAft>
              <a:defRPr/>
            </a:pPr>
            <a:endParaRPr lang="en-US" dirty="0"/>
          </a:p>
          <a:p>
            <a:pPr eaLnBrk="1" hangingPunct="1">
              <a:spcAft>
                <a:spcPct val="10000"/>
              </a:spcAft>
              <a:defRPr/>
            </a:pPr>
            <a:endParaRPr lang="en-US" dirty="0" smtClean="0"/>
          </a:p>
          <a:p>
            <a:pPr eaLnBrk="1" hangingPunct="1">
              <a:spcAft>
                <a:spcPct val="10000"/>
              </a:spcAft>
              <a:defRPr/>
            </a:pPr>
            <a:endParaRPr lang="en-US" dirty="0"/>
          </a:p>
          <a:p>
            <a:pPr eaLnBrk="1" hangingPunct="1">
              <a:spcAft>
                <a:spcPct val="10000"/>
              </a:spcAft>
              <a:defRPr/>
            </a:pPr>
            <a:endParaRPr lang="en-US" dirty="0" smtClean="0"/>
          </a:p>
          <a:p>
            <a:pPr marL="0" indent="0" eaLnBrk="1" hangingPunct="1">
              <a:spcAft>
                <a:spcPct val="10000"/>
              </a:spcAft>
              <a:buNone/>
              <a:defRPr/>
            </a:pPr>
            <a:r>
              <a:rPr lang="en-US" dirty="0" smtClean="0"/>
              <a:t>#2</a:t>
            </a:r>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87A1D056-E956-4872-8C5F-6C3D240F89B7}" type="slidenum">
              <a:rPr lang="en-US" smtClean="0"/>
              <a:pPr>
                <a:defRPr/>
              </a:pPr>
              <a:t>4</a:t>
            </a:fld>
            <a:endParaRPr lang="en-US"/>
          </a:p>
        </p:txBody>
      </p:sp>
      <p:pic>
        <p:nvPicPr>
          <p:cNvPr id="6" name="Picture 6" descr="C:\JMF\BCCS-website\1896S-Re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74888"/>
            <a:ext cx="3849688"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JMF\BCCS-website\1896S-Rev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495800"/>
            <a:ext cx="3849688"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JMF\BCCS-website\1896S-Obv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 y="2274888"/>
            <a:ext cx="38512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JMF\BCCS-website\1896S-Obv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950" y="4508500"/>
            <a:ext cx="38512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10488" y="3630613"/>
            <a:ext cx="1336675" cy="1290637"/>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1764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1896-S</a:t>
            </a:r>
            <a:br>
              <a:rPr lang="en-US" dirty="0" smtClean="0"/>
            </a:br>
            <a:r>
              <a:rPr lang="en-US" sz="3200" dirty="0" smtClean="0"/>
              <a:t>Other die markers</a:t>
            </a:r>
            <a:endParaRPr lang="en-US" sz="3200" dirty="0"/>
          </a:p>
        </p:txBody>
      </p:sp>
      <p:sp>
        <p:nvSpPr>
          <p:cNvPr id="3" name="Content Placeholder 2"/>
          <p:cNvSpPr>
            <a:spLocks noGrp="1"/>
          </p:cNvSpPr>
          <p:nvPr>
            <p:ph idx="1"/>
          </p:nvPr>
        </p:nvSpPr>
        <p:spPr/>
        <p:txBody>
          <a:bodyPr/>
          <a:lstStyle/>
          <a:p>
            <a:r>
              <a:rPr lang="en-US" dirty="0" smtClean="0"/>
              <a:t>Die clash marks in ear</a:t>
            </a:r>
          </a:p>
          <a:p>
            <a:pPr lvl="1" eaLnBrk="1" hangingPunct="1">
              <a:spcBef>
                <a:spcPts val="1200"/>
              </a:spcBef>
            </a:pPr>
            <a:r>
              <a:rPr lang="en-US" dirty="0" smtClean="0">
                <a:solidFill>
                  <a:schemeClr val="bg2"/>
                </a:solidFill>
              </a:rPr>
              <a:t>Present in majority (but not all) from both dies</a:t>
            </a:r>
          </a:p>
          <a:p>
            <a:pPr lvl="1" eaLnBrk="1" hangingPunct="1"/>
            <a:r>
              <a:rPr lang="en-US" dirty="0" smtClean="0">
                <a:solidFill>
                  <a:schemeClr val="bg2"/>
                </a:solidFill>
              </a:rPr>
              <a:t>Not seen to date in 1896-P or 1896-O</a:t>
            </a:r>
          </a:p>
          <a:p>
            <a:endParaRPr lang="en-US" dirty="0"/>
          </a:p>
        </p:txBody>
      </p:sp>
      <p:sp>
        <p:nvSpPr>
          <p:cNvPr id="4" name="Slide Number Placeholder 3"/>
          <p:cNvSpPr>
            <a:spLocks noGrp="1"/>
          </p:cNvSpPr>
          <p:nvPr>
            <p:ph type="sldNum" sz="quarter" idx="10"/>
          </p:nvPr>
        </p:nvSpPr>
        <p:spPr>
          <a:xfrm>
            <a:off x="8235950" y="6498432"/>
            <a:ext cx="401637" cy="122238"/>
          </a:xfrm>
        </p:spPr>
        <p:txBody>
          <a:bodyPr/>
          <a:lstStyle/>
          <a:p>
            <a:pPr>
              <a:defRPr/>
            </a:pPr>
            <a:r>
              <a:rPr lang="en-US" smtClean="0"/>
              <a:t>page </a:t>
            </a:r>
            <a:fld id="{87A1D056-E956-4872-8C5F-6C3D240F89B7}" type="slidenum">
              <a:rPr lang="en-US" smtClean="0"/>
              <a:pPr>
                <a:defRPr/>
              </a:pPr>
              <a:t>5</a:t>
            </a:fld>
            <a:endParaRPr lang="en-US"/>
          </a:p>
        </p:txBody>
      </p:sp>
      <p:sp>
        <p:nvSpPr>
          <p:cNvPr id="6" name="Rectangle 5"/>
          <p:cNvSpPr/>
          <p:nvPr/>
        </p:nvSpPr>
        <p:spPr bwMode="auto">
          <a:xfrm>
            <a:off x="3768725" y="2874170"/>
            <a:ext cx="5106987" cy="3789362"/>
          </a:xfrm>
          <a:prstGeom prst="rect">
            <a:avLst/>
          </a:prstGeom>
          <a:solidFill>
            <a:schemeClr val="tx1"/>
          </a:solidFill>
          <a:ln w="63500" cap="flat" cmpd="dbl" algn="ctr">
            <a:solidFill>
              <a:schemeClr val="tx2">
                <a:lumMod val="75000"/>
              </a:schemeClr>
            </a:solidFill>
            <a:prstDash val="solid"/>
            <a:round/>
            <a:headEnd type="none" w="med" len="med"/>
            <a:tailEnd type="none" w="lg" len="sm"/>
          </a:ln>
          <a:effectLst/>
        </p:spPr>
        <p:txBody>
          <a:bodyPr lIns="0" tIns="0" rIns="0" bIns="0" anchor="ctr"/>
          <a:lstStyle/>
          <a:p>
            <a:pPr algn="ctr" eaLnBrk="1" hangingPunct="1">
              <a:spcBef>
                <a:spcPct val="50000"/>
              </a:spcBef>
              <a:defRPr/>
            </a:pPr>
            <a:endParaRPr lang="en-US"/>
          </a:p>
        </p:txBody>
      </p:sp>
      <p:sp>
        <p:nvSpPr>
          <p:cNvPr id="7" name="Slide Number Placeholder 4"/>
          <p:cNvSpPr txBox="1">
            <a:spLocks/>
          </p:cNvSpPr>
          <p:nvPr/>
        </p:nvSpPr>
        <p:spPr bwMode="gray">
          <a:xfrm>
            <a:off x="8235950" y="6473032"/>
            <a:ext cx="401637" cy="1222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defPPr>
              <a:defRPr lang="en-US"/>
            </a:defPPr>
            <a:lvl1pPr algn="r" rtl="0" eaLnBrk="0" fontAlgn="base" hangingPunct="0">
              <a:lnSpc>
                <a:spcPct val="90000"/>
              </a:lnSpc>
              <a:spcBef>
                <a:spcPct val="10000"/>
              </a:spcBef>
              <a:spcAft>
                <a:spcPct val="10000"/>
              </a:spcAft>
              <a:buSzPct val="80000"/>
              <a:buChar char="•"/>
              <a:defRPr sz="2600" kern="1200">
                <a:solidFill>
                  <a:schemeClr val="tx1"/>
                </a:solidFill>
                <a:latin typeface="Futura Bk" pitchFamily="34" charset="0"/>
                <a:ea typeface="+mn-ea"/>
                <a:cs typeface="+mn-cs"/>
              </a:defRPr>
            </a:lvl1pPr>
            <a:lvl2pPr marL="742950" indent="-285750" algn="l" rtl="0" eaLnBrk="0" fontAlgn="base" hangingPunct="0">
              <a:lnSpc>
                <a:spcPct val="90000"/>
              </a:lnSpc>
              <a:spcBef>
                <a:spcPct val="10000"/>
              </a:spcBef>
              <a:spcAft>
                <a:spcPct val="10000"/>
              </a:spcAft>
              <a:buSzPct val="80000"/>
              <a:buFont typeface="Futura Bk" pitchFamily="34" charset="0"/>
              <a:buChar char="–"/>
              <a:defRPr sz="2400" kern="1200">
                <a:solidFill>
                  <a:schemeClr val="tx1"/>
                </a:solidFill>
                <a:latin typeface="Futura Bk" pitchFamily="34" charset="0"/>
                <a:ea typeface="+mn-ea"/>
                <a:cs typeface="+mn-cs"/>
              </a:defRPr>
            </a:lvl2pPr>
            <a:lvl3pPr marL="1143000" indent="-228600" algn="l" rtl="0" eaLnBrk="0" fontAlgn="base" hangingPunct="0">
              <a:lnSpc>
                <a:spcPct val="90000"/>
              </a:lnSpc>
              <a:spcBef>
                <a:spcPct val="10000"/>
              </a:spcBef>
              <a:spcAft>
                <a:spcPct val="30000"/>
              </a:spcAft>
              <a:buSzPct val="85000"/>
              <a:buChar char="•"/>
              <a:defRPr sz="2200" kern="1200">
                <a:solidFill>
                  <a:schemeClr val="tx1"/>
                </a:solidFill>
                <a:latin typeface="Futura Bk" pitchFamily="34" charset="0"/>
                <a:ea typeface="+mn-ea"/>
                <a:cs typeface="+mn-cs"/>
              </a:defRPr>
            </a:lvl3pPr>
            <a:lvl4pPr marL="1600200" indent="-228600" algn="l" rtl="0" eaLnBrk="0" fontAlgn="base" hangingPunct="0">
              <a:lnSpc>
                <a:spcPct val="95000"/>
              </a:lnSpc>
              <a:spcBef>
                <a:spcPct val="10000"/>
              </a:spcBef>
              <a:spcAft>
                <a:spcPct val="30000"/>
              </a:spcAft>
              <a:buFont typeface="Futura Bk" pitchFamily="34" charset="0"/>
              <a:buChar char="–"/>
              <a:defRPr sz="2400" kern="1200">
                <a:solidFill>
                  <a:schemeClr val="tx1"/>
                </a:solidFill>
                <a:latin typeface="Futura Bk" pitchFamily="34" charset="0"/>
                <a:ea typeface="+mn-ea"/>
                <a:cs typeface="+mn-cs"/>
              </a:defRPr>
            </a:lvl4pPr>
            <a:lvl5pPr marL="2057400" indent="-228600" algn="l" rtl="0" eaLnBrk="0" fontAlgn="base"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5pPr>
            <a:lvl6pPr marL="25146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6pPr>
            <a:lvl7pPr marL="29718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7pPr>
            <a:lvl8pPr marL="34290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8pPr>
            <a:lvl9pPr marL="3886200" indent="-228600" algn="l" defTabSz="914400" rtl="0" eaLnBrk="0" fontAlgn="base" latinLnBrk="0" hangingPunct="0">
              <a:lnSpc>
                <a:spcPct val="95000"/>
              </a:lnSpc>
              <a:spcBef>
                <a:spcPct val="10000"/>
              </a:spcBef>
              <a:spcAft>
                <a:spcPct val="30000"/>
              </a:spcAft>
              <a:buChar char="–"/>
              <a:defRPr sz="2400" kern="1200">
                <a:solidFill>
                  <a:schemeClr val="tx1"/>
                </a:solidFill>
                <a:latin typeface="Futura Bk" pitchFamily="34" charset="0"/>
                <a:ea typeface="+mn-ea"/>
                <a:cs typeface="+mn-cs"/>
              </a:defRPr>
            </a:lvl9pPr>
          </a:lstStyle>
          <a:p>
            <a:pPr>
              <a:lnSpc>
                <a:spcPct val="100000"/>
              </a:lnSpc>
              <a:spcBef>
                <a:spcPct val="0"/>
              </a:spcBef>
              <a:spcAft>
                <a:spcPct val="0"/>
              </a:spcAft>
              <a:buSzTx/>
              <a:buFontTx/>
              <a:buNone/>
            </a:pPr>
            <a:r>
              <a:rPr lang="en-US" sz="800" smtClean="0">
                <a:solidFill>
                  <a:srgbClr val="5A93B6"/>
                </a:solidFill>
              </a:rPr>
              <a:t>page </a:t>
            </a:r>
            <a:fld id="{2A887509-24EE-4B40-BCD0-ABC8BF29CD21}" type="slidenum">
              <a:rPr lang="en-US" sz="800" smtClean="0">
                <a:solidFill>
                  <a:srgbClr val="5A93B6"/>
                </a:solidFill>
              </a:rPr>
              <a:pPr>
                <a:lnSpc>
                  <a:spcPct val="100000"/>
                </a:lnSpc>
                <a:spcBef>
                  <a:spcPct val="0"/>
                </a:spcBef>
                <a:spcAft>
                  <a:spcPct val="0"/>
                </a:spcAft>
                <a:buSzTx/>
                <a:buFontTx/>
                <a:buNone/>
              </a:pPr>
              <a:t>5</a:t>
            </a:fld>
            <a:endParaRPr lang="en-US" sz="800">
              <a:solidFill>
                <a:srgbClr val="5A93B6"/>
              </a:solidFill>
            </a:endParaRPr>
          </a:p>
        </p:txBody>
      </p:sp>
      <p:pic>
        <p:nvPicPr>
          <p:cNvPr id="9" name="Picture 2" descr="C:\JMF\BCCS-website\1896S-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2971800"/>
            <a:ext cx="2708275"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JMF\BCCS-website\1896S-ed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212" y="2993232"/>
            <a:ext cx="3094038"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txBox="1">
            <a:spLocks noChangeArrowheads="1"/>
          </p:cNvSpPr>
          <p:nvPr/>
        </p:nvSpPr>
        <p:spPr bwMode="auto">
          <a:xfrm>
            <a:off x="3871912" y="3266282"/>
            <a:ext cx="19780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ct val="10000"/>
              </a:spcBef>
              <a:spcAft>
                <a:spcPct val="10000"/>
              </a:spcAft>
              <a:buSzPct val="80000"/>
              <a:buChar char="•"/>
              <a:defRPr sz="2600">
                <a:solidFill>
                  <a:schemeClr val="tx1"/>
                </a:solidFill>
                <a:latin typeface="Futura Bk" pitchFamily="34" charset="0"/>
              </a:defRPr>
            </a:lvl1pPr>
            <a:lvl2pPr marL="742950" indent="-285750">
              <a:lnSpc>
                <a:spcPct val="90000"/>
              </a:lnSpc>
              <a:spcBef>
                <a:spcPct val="10000"/>
              </a:spcBef>
              <a:spcAft>
                <a:spcPct val="10000"/>
              </a:spcAft>
              <a:buSzPct val="80000"/>
              <a:buFont typeface="Futura Bk" pitchFamily="34" charset="0"/>
              <a:buChar char="–"/>
              <a:defRPr sz="2400">
                <a:solidFill>
                  <a:schemeClr val="tx1"/>
                </a:solidFill>
                <a:latin typeface="Futura Bk" pitchFamily="34" charset="0"/>
              </a:defRPr>
            </a:lvl2pPr>
            <a:lvl3pPr marL="1143000" indent="-228600">
              <a:lnSpc>
                <a:spcPct val="90000"/>
              </a:lnSpc>
              <a:spcBef>
                <a:spcPct val="10000"/>
              </a:spcBef>
              <a:spcAft>
                <a:spcPct val="30000"/>
              </a:spcAft>
              <a:buSzPct val="85000"/>
              <a:buChar char="•"/>
              <a:defRPr sz="2200">
                <a:solidFill>
                  <a:schemeClr val="tx1"/>
                </a:solidFill>
                <a:latin typeface="Futura Bk" pitchFamily="34" charset="0"/>
              </a:defRPr>
            </a:lvl3pPr>
            <a:lvl4pPr marL="1600200" indent="-228600">
              <a:lnSpc>
                <a:spcPct val="95000"/>
              </a:lnSpc>
              <a:spcBef>
                <a:spcPct val="10000"/>
              </a:spcBef>
              <a:spcAft>
                <a:spcPct val="30000"/>
              </a:spcAft>
              <a:buFont typeface="Futura Bk" pitchFamily="34" charset="0"/>
              <a:buChar char="–"/>
              <a:defRPr>
                <a:solidFill>
                  <a:schemeClr val="tx1"/>
                </a:solidFill>
                <a:latin typeface="Futura Bk" pitchFamily="34" charset="0"/>
              </a:defRPr>
            </a:lvl4pPr>
            <a:lvl5pPr marL="2057400" indent="-228600">
              <a:lnSpc>
                <a:spcPct val="95000"/>
              </a:lnSpc>
              <a:spcBef>
                <a:spcPct val="10000"/>
              </a:spcBef>
              <a:spcAft>
                <a:spcPct val="30000"/>
              </a:spcAft>
              <a:buChar char="–"/>
              <a:defRPr>
                <a:solidFill>
                  <a:schemeClr val="tx1"/>
                </a:solidFill>
                <a:latin typeface="Futura Bk" pitchFamily="34" charset="0"/>
              </a:defRPr>
            </a:lvl5pPr>
            <a:lvl6pPr marL="2514600" indent="-228600" eaLnBrk="0" fontAlgn="base" hangingPunct="0">
              <a:lnSpc>
                <a:spcPct val="95000"/>
              </a:lnSpc>
              <a:spcBef>
                <a:spcPct val="10000"/>
              </a:spcBef>
              <a:spcAft>
                <a:spcPct val="30000"/>
              </a:spcAft>
              <a:buChar char="–"/>
              <a:defRPr>
                <a:solidFill>
                  <a:schemeClr val="tx1"/>
                </a:solidFill>
                <a:latin typeface="Futura Bk" pitchFamily="34" charset="0"/>
              </a:defRPr>
            </a:lvl6pPr>
            <a:lvl7pPr marL="2971800" indent="-228600" eaLnBrk="0" fontAlgn="base" hangingPunct="0">
              <a:lnSpc>
                <a:spcPct val="95000"/>
              </a:lnSpc>
              <a:spcBef>
                <a:spcPct val="10000"/>
              </a:spcBef>
              <a:spcAft>
                <a:spcPct val="30000"/>
              </a:spcAft>
              <a:buChar char="–"/>
              <a:defRPr>
                <a:solidFill>
                  <a:schemeClr val="tx1"/>
                </a:solidFill>
                <a:latin typeface="Futura Bk" pitchFamily="34" charset="0"/>
              </a:defRPr>
            </a:lvl7pPr>
            <a:lvl8pPr marL="3429000" indent="-228600" eaLnBrk="0" fontAlgn="base" hangingPunct="0">
              <a:lnSpc>
                <a:spcPct val="95000"/>
              </a:lnSpc>
              <a:spcBef>
                <a:spcPct val="10000"/>
              </a:spcBef>
              <a:spcAft>
                <a:spcPct val="30000"/>
              </a:spcAft>
              <a:buChar char="–"/>
              <a:defRPr>
                <a:solidFill>
                  <a:schemeClr val="tx1"/>
                </a:solidFill>
                <a:latin typeface="Futura Bk" pitchFamily="34" charset="0"/>
              </a:defRPr>
            </a:lvl8pPr>
            <a:lvl9pPr marL="3886200" indent="-228600" eaLnBrk="0" fontAlgn="base" hangingPunct="0">
              <a:lnSpc>
                <a:spcPct val="95000"/>
              </a:lnSpc>
              <a:spcBef>
                <a:spcPct val="10000"/>
              </a:spcBef>
              <a:spcAft>
                <a:spcPct val="30000"/>
              </a:spcAft>
              <a:buChar char="–"/>
              <a:defRPr>
                <a:solidFill>
                  <a:schemeClr val="tx1"/>
                </a:solidFill>
                <a:latin typeface="Futura Bk" pitchFamily="34" charset="0"/>
              </a:defRPr>
            </a:lvl9pPr>
          </a:lstStyle>
          <a:p>
            <a:pPr eaLnBrk="1" hangingPunct="1">
              <a:lnSpc>
                <a:spcPct val="100000"/>
              </a:lnSpc>
              <a:spcBef>
                <a:spcPct val="50000"/>
              </a:spcBef>
              <a:spcAft>
                <a:spcPct val="0"/>
              </a:spcAft>
              <a:buSzTx/>
            </a:pPr>
            <a:r>
              <a:rPr lang="en-US" sz="2400">
                <a:solidFill>
                  <a:schemeClr val="bg2"/>
                </a:solidFill>
              </a:rPr>
              <a:t>Edge reeding is finer than either P or O mint</a:t>
            </a:r>
          </a:p>
        </p:txBody>
      </p:sp>
    </p:spTree>
    <p:extLst>
      <p:ext uri="{BB962C8B-B14F-4D97-AF65-F5344CB8AC3E}">
        <p14:creationId xmlns:p14="http://schemas.microsoft.com/office/powerpoint/2010/main" val="22527614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1901-S</a:t>
            </a:r>
            <a:br>
              <a:rPr lang="en-US" dirty="0" smtClean="0"/>
            </a:br>
            <a:r>
              <a:rPr lang="en-US" sz="3200" dirty="0" smtClean="0"/>
              <a:t>The two known die pairs</a:t>
            </a:r>
            <a:endParaRPr lang="en-US" sz="3200" dirty="0"/>
          </a:p>
        </p:txBody>
      </p:sp>
      <p:sp>
        <p:nvSpPr>
          <p:cNvPr id="3" name="Content Placeholder 2"/>
          <p:cNvSpPr>
            <a:spLocks noGrp="1"/>
          </p:cNvSpPr>
          <p:nvPr>
            <p:ph idx="1"/>
          </p:nvPr>
        </p:nvSpPr>
        <p:spPr>
          <a:xfrm>
            <a:off x="522290" y="1173159"/>
            <a:ext cx="8394700" cy="5270500"/>
          </a:xfrm>
        </p:spPr>
        <p:txBody>
          <a:bodyPr/>
          <a:lstStyle/>
          <a:p>
            <a:pPr eaLnBrk="1" hangingPunct="1">
              <a:spcBef>
                <a:spcPts val="1200"/>
              </a:spcBef>
            </a:pPr>
            <a:r>
              <a:rPr lang="en-US" dirty="0" smtClean="0">
                <a:solidFill>
                  <a:schemeClr val="bg2"/>
                </a:solidFill>
              </a:rPr>
              <a:t>Two date and mintmark positions</a:t>
            </a:r>
          </a:p>
          <a:p>
            <a:pPr eaLnBrk="1" hangingPunct="1"/>
            <a:r>
              <a:rPr lang="en-US" dirty="0" smtClean="0">
                <a:solidFill>
                  <a:schemeClr val="bg2"/>
                </a:solidFill>
              </a:rPr>
              <a:t>Obverse A is easier to confirm</a:t>
            </a:r>
          </a:p>
          <a:p>
            <a:pPr eaLnBrk="1" hangingPunct="1">
              <a:spcAft>
                <a:spcPct val="10000"/>
              </a:spcAft>
              <a:defRPr/>
            </a:pPr>
            <a:endParaRPr lang="en-US" dirty="0"/>
          </a:p>
          <a:p>
            <a:pPr eaLnBrk="1" hangingPunct="1">
              <a:spcAft>
                <a:spcPct val="10000"/>
              </a:spcAft>
              <a:defRPr/>
            </a:pPr>
            <a:endParaRPr lang="en-US" dirty="0" smtClean="0"/>
          </a:p>
          <a:p>
            <a:pPr marL="0" indent="0" eaLnBrk="1" hangingPunct="1">
              <a:spcAft>
                <a:spcPct val="10000"/>
              </a:spcAft>
              <a:buNone/>
              <a:defRPr/>
            </a:pPr>
            <a:r>
              <a:rPr lang="en-US" dirty="0" smtClean="0"/>
              <a:t>A</a:t>
            </a:r>
          </a:p>
          <a:p>
            <a:pPr eaLnBrk="1" hangingPunct="1">
              <a:spcAft>
                <a:spcPct val="10000"/>
              </a:spcAft>
              <a:defRPr/>
            </a:pPr>
            <a:endParaRPr lang="en-US" dirty="0"/>
          </a:p>
          <a:p>
            <a:pPr eaLnBrk="1" hangingPunct="1">
              <a:spcAft>
                <a:spcPct val="10000"/>
              </a:spcAft>
              <a:defRPr/>
            </a:pPr>
            <a:endParaRPr lang="en-US" dirty="0" smtClean="0"/>
          </a:p>
          <a:p>
            <a:pPr eaLnBrk="1" hangingPunct="1">
              <a:spcAft>
                <a:spcPct val="10000"/>
              </a:spcAft>
              <a:defRPr/>
            </a:pPr>
            <a:endParaRPr lang="en-US" dirty="0"/>
          </a:p>
          <a:p>
            <a:pPr eaLnBrk="1" hangingPunct="1">
              <a:spcAft>
                <a:spcPct val="10000"/>
              </a:spcAft>
              <a:defRPr/>
            </a:pPr>
            <a:endParaRPr lang="en-US" dirty="0" smtClean="0"/>
          </a:p>
          <a:p>
            <a:pPr marL="0" indent="0" eaLnBrk="1" hangingPunct="1">
              <a:spcAft>
                <a:spcPct val="10000"/>
              </a:spcAft>
              <a:buNone/>
              <a:defRPr/>
            </a:pPr>
            <a:r>
              <a:rPr lang="en-US" dirty="0" smtClean="0"/>
              <a:t>B</a:t>
            </a:r>
            <a:endParaRPr lang="en-US" dirty="0"/>
          </a:p>
          <a:p>
            <a:endParaRPr lang="en-US" dirty="0"/>
          </a:p>
        </p:txBody>
      </p:sp>
      <p:pic>
        <p:nvPicPr>
          <p:cNvPr id="11" name="Picture 6" descr="C:\JMF\BCCS-website\1901S-ObvA-V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2287588"/>
            <a:ext cx="37560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C:\JMF\BCCS-website\1901S-ObvB-M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0" y="4459288"/>
            <a:ext cx="37973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C:\JMF\BCCS-website\1901S-RevA-V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075" y="2287588"/>
            <a:ext cx="37560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C:\JMF\BCCS-website\1901S-RevB-M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0775" y="4481513"/>
            <a:ext cx="3756025"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6402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1901-S</a:t>
            </a:r>
            <a:br>
              <a:rPr lang="en-US" dirty="0" smtClean="0"/>
            </a:br>
            <a:r>
              <a:rPr lang="en-US" sz="3200" dirty="0" smtClean="0"/>
              <a:t>Other die markers</a:t>
            </a:r>
            <a:endParaRPr lang="en-US" sz="3200" dirty="0"/>
          </a:p>
        </p:txBody>
      </p:sp>
      <p:sp>
        <p:nvSpPr>
          <p:cNvPr id="3" name="Content Placeholder 2"/>
          <p:cNvSpPr>
            <a:spLocks noGrp="1"/>
          </p:cNvSpPr>
          <p:nvPr>
            <p:ph idx="1"/>
          </p:nvPr>
        </p:nvSpPr>
        <p:spPr/>
        <p:txBody>
          <a:bodyPr/>
          <a:lstStyle/>
          <a:p>
            <a:r>
              <a:rPr lang="en-US" dirty="0" smtClean="0"/>
              <a:t>Die cracks developed on both obverse dies</a:t>
            </a:r>
          </a:p>
          <a:p>
            <a:endParaRPr lang="en-US" dirty="0"/>
          </a:p>
        </p:txBody>
      </p:sp>
      <p:pic>
        <p:nvPicPr>
          <p:cNvPr id="12" name="Picture 2" descr="C:\JMF\BCCS-website\1901S-a-diecr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987550"/>
            <a:ext cx="44831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JMF\BCCS-website\1901S-b-date-crac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4427538"/>
            <a:ext cx="4519612"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C:\JMF\BCCS-website\1901S-b-right-c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4263" y="4024313"/>
            <a:ext cx="417195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8"/>
          <p:cNvSpPr txBox="1">
            <a:spLocks noChangeArrowheads="1"/>
          </p:cNvSpPr>
          <p:nvPr/>
        </p:nvSpPr>
        <p:spPr bwMode="auto">
          <a:xfrm>
            <a:off x="5329238" y="2260600"/>
            <a:ext cx="32940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
              </a:spcBef>
              <a:spcAft>
                <a:spcPct val="10000"/>
              </a:spcAft>
              <a:buSzPct val="80000"/>
              <a:buChar char="•"/>
              <a:defRPr sz="2600">
                <a:solidFill>
                  <a:schemeClr val="tx1"/>
                </a:solidFill>
                <a:latin typeface="Futura Bk" pitchFamily="34" charset="0"/>
              </a:defRPr>
            </a:lvl1pPr>
            <a:lvl2pPr marL="742950" indent="-285750">
              <a:lnSpc>
                <a:spcPct val="90000"/>
              </a:lnSpc>
              <a:spcBef>
                <a:spcPct val="10000"/>
              </a:spcBef>
              <a:spcAft>
                <a:spcPct val="10000"/>
              </a:spcAft>
              <a:buSzPct val="80000"/>
              <a:buFont typeface="Futura Bk" pitchFamily="34" charset="0"/>
              <a:buChar char="–"/>
              <a:defRPr sz="2400">
                <a:solidFill>
                  <a:schemeClr val="tx1"/>
                </a:solidFill>
                <a:latin typeface="Futura Bk" pitchFamily="34" charset="0"/>
              </a:defRPr>
            </a:lvl2pPr>
            <a:lvl3pPr marL="1143000" indent="-228600">
              <a:lnSpc>
                <a:spcPct val="90000"/>
              </a:lnSpc>
              <a:spcBef>
                <a:spcPct val="10000"/>
              </a:spcBef>
              <a:spcAft>
                <a:spcPct val="30000"/>
              </a:spcAft>
              <a:buSzPct val="85000"/>
              <a:buChar char="•"/>
              <a:defRPr sz="2200">
                <a:solidFill>
                  <a:schemeClr val="tx1"/>
                </a:solidFill>
                <a:latin typeface="Futura Bk" pitchFamily="34" charset="0"/>
              </a:defRPr>
            </a:lvl3pPr>
            <a:lvl4pPr marL="1600200" indent="-228600">
              <a:lnSpc>
                <a:spcPct val="95000"/>
              </a:lnSpc>
              <a:spcBef>
                <a:spcPct val="10000"/>
              </a:spcBef>
              <a:spcAft>
                <a:spcPct val="30000"/>
              </a:spcAft>
              <a:buFont typeface="Futura Bk" pitchFamily="34" charset="0"/>
              <a:buChar char="–"/>
              <a:defRPr>
                <a:solidFill>
                  <a:schemeClr val="tx1"/>
                </a:solidFill>
                <a:latin typeface="Futura Bk" pitchFamily="34" charset="0"/>
              </a:defRPr>
            </a:lvl4pPr>
            <a:lvl5pPr marL="2057400" indent="-228600">
              <a:lnSpc>
                <a:spcPct val="95000"/>
              </a:lnSpc>
              <a:spcBef>
                <a:spcPct val="10000"/>
              </a:spcBef>
              <a:spcAft>
                <a:spcPct val="30000"/>
              </a:spcAft>
              <a:buChar char="–"/>
              <a:defRPr>
                <a:solidFill>
                  <a:schemeClr val="tx1"/>
                </a:solidFill>
                <a:latin typeface="Futura Bk" pitchFamily="34" charset="0"/>
              </a:defRPr>
            </a:lvl5pPr>
            <a:lvl6pPr marL="2514600" indent="-228600" eaLnBrk="0" fontAlgn="base" hangingPunct="0">
              <a:lnSpc>
                <a:spcPct val="95000"/>
              </a:lnSpc>
              <a:spcBef>
                <a:spcPct val="10000"/>
              </a:spcBef>
              <a:spcAft>
                <a:spcPct val="30000"/>
              </a:spcAft>
              <a:buChar char="–"/>
              <a:defRPr>
                <a:solidFill>
                  <a:schemeClr val="tx1"/>
                </a:solidFill>
                <a:latin typeface="Futura Bk" pitchFamily="34" charset="0"/>
              </a:defRPr>
            </a:lvl6pPr>
            <a:lvl7pPr marL="2971800" indent="-228600" eaLnBrk="0" fontAlgn="base" hangingPunct="0">
              <a:lnSpc>
                <a:spcPct val="95000"/>
              </a:lnSpc>
              <a:spcBef>
                <a:spcPct val="10000"/>
              </a:spcBef>
              <a:spcAft>
                <a:spcPct val="30000"/>
              </a:spcAft>
              <a:buChar char="–"/>
              <a:defRPr>
                <a:solidFill>
                  <a:schemeClr val="tx1"/>
                </a:solidFill>
                <a:latin typeface="Futura Bk" pitchFamily="34" charset="0"/>
              </a:defRPr>
            </a:lvl7pPr>
            <a:lvl8pPr marL="3429000" indent="-228600" eaLnBrk="0" fontAlgn="base" hangingPunct="0">
              <a:lnSpc>
                <a:spcPct val="95000"/>
              </a:lnSpc>
              <a:spcBef>
                <a:spcPct val="10000"/>
              </a:spcBef>
              <a:spcAft>
                <a:spcPct val="30000"/>
              </a:spcAft>
              <a:buChar char="–"/>
              <a:defRPr>
                <a:solidFill>
                  <a:schemeClr val="tx1"/>
                </a:solidFill>
                <a:latin typeface="Futura Bk" pitchFamily="34" charset="0"/>
              </a:defRPr>
            </a:lvl8pPr>
            <a:lvl9pPr marL="3886200" indent="-228600" eaLnBrk="0" fontAlgn="base" hangingPunct="0">
              <a:lnSpc>
                <a:spcPct val="95000"/>
              </a:lnSpc>
              <a:spcBef>
                <a:spcPct val="10000"/>
              </a:spcBef>
              <a:spcAft>
                <a:spcPct val="30000"/>
              </a:spcAft>
              <a:buChar char="–"/>
              <a:defRPr>
                <a:solidFill>
                  <a:schemeClr val="tx1"/>
                </a:solidFill>
                <a:latin typeface="Futura Bk" pitchFamily="34" charset="0"/>
              </a:defRPr>
            </a:lvl9pPr>
          </a:lstStyle>
          <a:p>
            <a:pPr eaLnBrk="1" hangingPunct="1">
              <a:lnSpc>
                <a:spcPct val="100000"/>
              </a:lnSpc>
              <a:spcBef>
                <a:spcPct val="0"/>
              </a:spcBef>
              <a:spcAft>
                <a:spcPct val="0"/>
              </a:spcAft>
              <a:buSzTx/>
              <a:buFontTx/>
              <a:buNone/>
            </a:pPr>
            <a:r>
              <a:rPr lang="en-US" i="1" dirty="0">
                <a:solidFill>
                  <a:schemeClr val="bg2"/>
                </a:solidFill>
              </a:rPr>
              <a:t>Not required, but can</a:t>
            </a:r>
          </a:p>
          <a:p>
            <a:pPr eaLnBrk="1" hangingPunct="1">
              <a:lnSpc>
                <a:spcPct val="100000"/>
              </a:lnSpc>
              <a:spcBef>
                <a:spcPct val="0"/>
              </a:spcBef>
              <a:spcAft>
                <a:spcPct val="0"/>
              </a:spcAft>
              <a:buSzTx/>
              <a:buFontTx/>
              <a:buNone/>
            </a:pPr>
            <a:r>
              <a:rPr lang="en-US" i="1" dirty="0">
                <a:solidFill>
                  <a:schemeClr val="bg2"/>
                </a:solidFill>
              </a:rPr>
              <a:t>confirm authenticity </a:t>
            </a:r>
          </a:p>
        </p:txBody>
      </p:sp>
    </p:spTree>
    <p:extLst>
      <p:ext uri="{BB962C8B-B14F-4D97-AF65-F5344CB8AC3E}">
        <p14:creationId xmlns:p14="http://schemas.microsoft.com/office/powerpoint/2010/main" val="132503091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1901-S</a:t>
            </a:r>
            <a:br>
              <a:rPr lang="en-US" dirty="0" smtClean="0"/>
            </a:br>
            <a:r>
              <a:rPr lang="en-US" sz="3200" dirty="0" smtClean="0"/>
              <a:t>Other advice</a:t>
            </a:r>
            <a:endParaRPr lang="en-US" sz="3200" dirty="0"/>
          </a:p>
        </p:txBody>
      </p:sp>
      <p:sp>
        <p:nvSpPr>
          <p:cNvPr id="3" name="Content Placeholder 2"/>
          <p:cNvSpPr>
            <a:spLocks noGrp="1"/>
          </p:cNvSpPr>
          <p:nvPr>
            <p:ph idx="1"/>
          </p:nvPr>
        </p:nvSpPr>
        <p:spPr>
          <a:xfrm>
            <a:off x="338138" y="1273175"/>
            <a:ext cx="8394700" cy="5270500"/>
          </a:xfrm>
        </p:spPr>
        <p:txBody>
          <a:bodyPr/>
          <a:lstStyle/>
          <a:p>
            <a:r>
              <a:rPr lang="en-US" dirty="0" smtClean="0"/>
              <a:t>Look at the edge of the coin for a seam (mule)</a:t>
            </a:r>
          </a:p>
          <a:p>
            <a:pPr eaLnBrk="1" hangingPunct="1">
              <a:spcBef>
                <a:spcPts val="1200"/>
              </a:spcBef>
            </a:pPr>
            <a:r>
              <a:rPr lang="en-US" dirty="0" smtClean="0">
                <a:solidFill>
                  <a:schemeClr val="bg2"/>
                </a:solidFill>
              </a:rPr>
              <a:t>Some 1901-P obverse dies are close matches</a:t>
            </a:r>
          </a:p>
          <a:p>
            <a:pPr lvl="1" eaLnBrk="1" hangingPunct="1">
              <a:spcBef>
                <a:spcPct val="0"/>
              </a:spcBef>
            </a:pPr>
            <a:r>
              <a:rPr lang="en-US" dirty="0" smtClean="0">
                <a:solidFill>
                  <a:schemeClr val="bg2"/>
                </a:solidFill>
              </a:rPr>
              <a:t>Beware subtle differences in date position</a:t>
            </a:r>
          </a:p>
          <a:p>
            <a:endParaRPr lang="en-US" sz="2000" dirty="0" smtClean="0"/>
          </a:p>
          <a:p>
            <a:endParaRPr lang="en-US" dirty="0"/>
          </a:p>
        </p:txBody>
      </p:sp>
      <p:pic>
        <p:nvPicPr>
          <p:cNvPr id="8" name="Picture 2" descr="C:\JMF\BCCS-website\Fake1-d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2847975"/>
            <a:ext cx="347662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JMF\BCCS-website\1901-S-clos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975" y="2938463"/>
            <a:ext cx="364013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JMF\BCCS-website\1901S-ObvB-V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7975" y="4659313"/>
            <a:ext cx="349726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C:\JMF\BCCS-website\1901S-ObvA-V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563" y="4594225"/>
            <a:ext cx="362585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9"/>
          <p:cNvSpPr txBox="1">
            <a:spLocks noChangeArrowheads="1"/>
          </p:cNvSpPr>
          <p:nvPr/>
        </p:nvSpPr>
        <p:spPr bwMode="auto">
          <a:xfrm>
            <a:off x="0" y="2965450"/>
            <a:ext cx="1178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
              </a:spcBef>
              <a:spcAft>
                <a:spcPct val="10000"/>
              </a:spcAft>
              <a:buSzPct val="80000"/>
              <a:buChar char="•"/>
              <a:defRPr sz="2600">
                <a:solidFill>
                  <a:schemeClr val="tx1"/>
                </a:solidFill>
                <a:latin typeface="Futura Bk" pitchFamily="34" charset="0"/>
              </a:defRPr>
            </a:lvl1pPr>
            <a:lvl2pPr marL="742950" indent="-285750">
              <a:lnSpc>
                <a:spcPct val="90000"/>
              </a:lnSpc>
              <a:spcBef>
                <a:spcPct val="10000"/>
              </a:spcBef>
              <a:spcAft>
                <a:spcPct val="10000"/>
              </a:spcAft>
              <a:buSzPct val="80000"/>
              <a:buFont typeface="Futura Bk" pitchFamily="34" charset="0"/>
              <a:buChar char="–"/>
              <a:defRPr sz="2400">
                <a:solidFill>
                  <a:schemeClr val="tx1"/>
                </a:solidFill>
                <a:latin typeface="Futura Bk" pitchFamily="34" charset="0"/>
              </a:defRPr>
            </a:lvl2pPr>
            <a:lvl3pPr marL="1143000" indent="-228600">
              <a:lnSpc>
                <a:spcPct val="90000"/>
              </a:lnSpc>
              <a:spcBef>
                <a:spcPct val="10000"/>
              </a:spcBef>
              <a:spcAft>
                <a:spcPct val="30000"/>
              </a:spcAft>
              <a:buSzPct val="85000"/>
              <a:buChar char="•"/>
              <a:defRPr sz="2200">
                <a:solidFill>
                  <a:schemeClr val="tx1"/>
                </a:solidFill>
                <a:latin typeface="Futura Bk" pitchFamily="34" charset="0"/>
              </a:defRPr>
            </a:lvl3pPr>
            <a:lvl4pPr marL="1600200" indent="-228600">
              <a:lnSpc>
                <a:spcPct val="95000"/>
              </a:lnSpc>
              <a:spcBef>
                <a:spcPct val="10000"/>
              </a:spcBef>
              <a:spcAft>
                <a:spcPct val="30000"/>
              </a:spcAft>
              <a:buFont typeface="Futura Bk" pitchFamily="34" charset="0"/>
              <a:buChar char="–"/>
              <a:defRPr>
                <a:solidFill>
                  <a:schemeClr val="tx1"/>
                </a:solidFill>
                <a:latin typeface="Futura Bk" pitchFamily="34" charset="0"/>
              </a:defRPr>
            </a:lvl4pPr>
            <a:lvl5pPr marL="2057400" indent="-228600">
              <a:lnSpc>
                <a:spcPct val="95000"/>
              </a:lnSpc>
              <a:spcBef>
                <a:spcPct val="10000"/>
              </a:spcBef>
              <a:spcAft>
                <a:spcPct val="30000"/>
              </a:spcAft>
              <a:buChar char="–"/>
              <a:defRPr>
                <a:solidFill>
                  <a:schemeClr val="tx1"/>
                </a:solidFill>
                <a:latin typeface="Futura Bk" pitchFamily="34" charset="0"/>
              </a:defRPr>
            </a:lvl5pPr>
            <a:lvl6pPr marL="2514600" indent="-228600" eaLnBrk="0" fontAlgn="base" hangingPunct="0">
              <a:lnSpc>
                <a:spcPct val="95000"/>
              </a:lnSpc>
              <a:spcBef>
                <a:spcPct val="10000"/>
              </a:spcBef>
              <a:spcAft>
                <a:spcPct val="30000"/>
              </a:spcAft>
              <a:buChar char="–"/>
              <a:defRPr>
                <a:solidFill>
                  <a:schemeClr val="tx1"/>
                </a:solidFill>
                <a:latin typeface="Futura Bk" pitchFamily="34" charset="0"/>
              </a:defRPr>
            </a:lvl6pPr>
            <a:lvl7pPr marL="2971800" indent="-228600" eaLnBrk="0" fontAlgn="base" hangingPunct="0">
              <a:lnSpc>
                <a:spcPct val="95000"/>
              </a:lnSpc>
              <a:spcBef>
                <a:spcPct val="10000"/>
              </a:spcBef>
              <a:spcAft>
                <a:spcPct val="30000"/>
              </a:spcAft>
              <a:buChar char="–"/>
              <a:defRPr>
                <a:solidFill>
                  <a:schemeClr val="tx1"/>
                </a:solidFill>
                <a:latin typeface="Futura Bk" pitchFamily="34" charset="0"/>
              </a:defRPr>
            </a:lvl7pPr>
            <a:lvl8pPr marL="3429000" indent="-228600" eaLnBrk="0" fontAlgn="base" hangingPunct="0">
              <a:lnSpc>
                <a:spcPct val="95000"/>
              </a:lnSpc>
              <a:spcBef>
                <a:spcPct val="10000"/>
              </a:spcBef>
              <a:spcAft>
                <a:spcPct val="30000"/>
              </a:spcAft>
              <a:buChar char="–"/>
              <a:defRPr>
                <a:solidFill>
                  <a:schemeClr val="tx1"/>
                </a:solidFill>
                <a:latin typeface="Futura Bk" pitchFamily="34" charset="0"/>
              </a:defRPr>
            </a:lvl8pPr>
            <a:lvl9pPr marL="3886200" indent="-228600" eaLnBrk="0" fontAlgn="base" hangingPunct="0">
              <a:lnSpc>
                <a:spcPct val="95000"/>
              </a:lnSpc>
              <a:spcBef>
                <a:spcPct val="10000"/>
              </a:spcBef>
              <a:spcAft>
                <a:spcPct val="30000"/>
              </a:spcAft>
              <a:buChar char="–"/>
              <a:defRPr>
                <a:solidFill>
                  <a:schemeClr val="tx1"/>
                </a:solidFill>
                <a:latin typeface="Futura Bk" pitchFamily="34" charset="0"/>
              </a:defRPr>
            </a:lvl9pPr>
          </a:lstStyle>
          <a:p>
            <a:pPr eaLnBrk="1" hangingPunct="1">
              <a:lnSpc>
                <a:spcPct val="100000"/>
              </a:lnSpc>
              <a:spcBef>
                <a:spcPct val="50000"/>
              </a:spcBef>
              <a:spcAft>
                <a:spcPct val="0"/>
              </a:spcAft>
              <a:buSzTx/>
              <a:buFontTx/>
              <a:buNone/>
            </a:pPr>
            <a:r>
              <a:rPr lang="en-US" sz="2400" b="1" dirty="0" smtClean="0">
                <a:solidFill>
                  <a:schemeClr val="bg2"/>
                </a:solidFill>
              </a:rPr>
              <a:t>1901-P</a:t>
            </a:r>
            <a:endParaRPr lang="en-US" sz="2400" b="1" dirty="0"/>
          </a:p>
        </p:txBody>
      </p:sp>
      <p:sp>
        <p:nvSpPr>
          <p:cNvPr id="17" name="TextBox 10"/>
          <p:cNvSpPr txBox="1">
            <a:spLocks noChangeArrowheads="1"/>
          </p:cNvSpPr>
          <p:nvPr/>
        </p:nvSpPr>
        <p:spPr bwMode="auto">
          <a:xfrm>
            <a:off x="0" y="4699000"/>
            <a:ext cx="1246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
              </a:spcBef>
              <a:spcAft>
                <a:spcPct val="10000"/>
              </a:spcAft>
              <a:buSzPct val="80000"/>
              <a:buChar char="•"/>
              <a:defRPr sz="2600">
                <a:solidFill>
                  <a:schemeClr val="tx1"/>
                </a:solidFill>
                <a:latin typeface="Futura Bk" pitchFamily="34" charset="0"/>
              </a:defRPr>
            </a:lvl1pPr>
            <a:lvl2pPr marL="742950" indent="-285750">
              <a:lnSpc>
                <a:spcPct val="90000"/>
              </a:lnSpc>
              <a:spcBef>
                <a:spcPct val="10000"/>
              </a:spcBef>
              <a:spcAft>
                <a:spcPct val="10000"/>
              </a:spcAft>
              <a:buSzPct val="80000"/>
              <a:buFont typeface="Futura Bk" pitchFamily="34" charset="0"/>
              <a:buChar char="–"/>
              <a:defRPr sz="2400">
                <a:solidFill>
                  <a:schemeClr val="tx1"/>
                </a:solidFill>
                <a:latin typeface="Futura Bk" pitchFamily="34" charset="0"/>
              </a:defRPr>
            </a:lvl2pPr>
            <a:lvl3pPr marL="1143000" indent="-228600">
              <a:lnSpc>
                <a:spcPct val="90000"/>
              </a:lnSpc>
              <a:spcBef>
                <a:spcPct val="10000"/>
              </a:spcBef>
              <a:spcAft>
                <a:spcPct val="30000"/>
              </a:spcAft>
              <a:buSzPct val="85000"/>
              <a:buChar char="•"/>
              <a:defRPr sz="2200">
                <a:solidFill>
                  <a:schemeClr val="tx1"/>
                </a:solidFill>
                <a:latin typeface="Futura Bk" pitchFamily="34" charset="0"/>
              </a:defRPr>
            </a:lvl3pPr>
            <a:lvl4pPr marL="1600200" indent="-228600">
              <a:lnSpc>
                <a:spcPct val="95000"/>
              </a:lnSpc>
              <a:spcBef>
                <a:spcPct val="10000"/>
              </a:spcBef>
              <a:spcAft>
                <a:spcPct val="30000"/>
              </a:spcAft>
              <a:buFont typeface="Futura Bk" pitchFamily="34" charset="0"/>
              <a:buChar char="–"/>
              <a:defRPr>
                <a:solidFill>
                  <a:schemeClr val="tx1"/>
                </a:solidFill>
                <a:latin typeface="Futura Bk" pitchFamily="34" charset="0"/>
              </a:defRPr>
            </a:lvl4pPr>
            <a:lvl5pPr marL="2057400" indent="-228600">
              <a:lnSpc>
                <a:spcPct val="95000"/>
              </a:lnSpc>
              <a:spcBef>
                <a:spcPct val="10000"/>
              </a:spcBef>
              <a:spcAft>
                <a:spcPct val="30000"/>
              </a:spcAft>
              <a:buChar char="–"/>
              <a:defRPr>
                <a:solidFill>
                  <a:schemeClr val="tx1"/>
                </a:solidFill>
                <a:latin typeface="Futura Bk" pitchFamily="34" charset="0"/>
              </a:defRPr>
            </a:lvl5pPr>
            <a:lvl6pPr marL="2514600" indent="-228600" eaLnBrk="0" fontAlgn="base" hangingPunct="0">
              <a:lnSpc>
                <a:spcPct val="95000"/>
              </a:lnSpc>
              <a:spcBef>
                <a:spcPct val="10000"/>
              </a:spcBef>
              <a:spcAft>
                <a:spcPct val="30000"/>
              </a:spcAft>
              <a:buChar char="–"/>
              <a:defRPr>
                <a:solidFill>
                  <a:schemeClr val="tx1"/>
                </a:solidFill>
                <a:latin typeface="Futura Bk" pitchFamily="34" charset="0"/>
              </a:defRPr>
            </a:lvl6pPr>
            <a:lvl7pPr marL="2971800" indent="-228600" eaLnBrk="0" fontAlgn="base" hangingPunct="0">
              <a:lnSpc>
                <a:spcPct val="95000"/>
              </a:lnSpc>
              <a:spcBef>
                <a:spcPct val="10000"/>
              </a:spcBef>
              <a:spcAft>
                <a:spcPct val="30000"/>
              </a:spcAft>
              <a:buChar char="–"/>
              <a:defRPr>
                <a:solidFill>
                  <a:schemeClr val="tx1"/>
                </a:solidFill>
                <a:latin typeface="Futura Bk" pitchFamily="34" charset="0"/>
              </a:defRPr>
            </a:lvl7pPr>
            <a:lvl8pPr marL="3429000" indent="-228600" eaLnBrk="0" fontAlgn="base" hangingPunct="0">
              <a:lnSpc>
                <a:spcPct val="95000"/>
              </a:lnSpc>
              <a:spcBef>
                <a:spcPct val="10000"/>
              </a:spcBef>
              <a:spcAft>
                <a:spcPct val="30000"/>
              </a:spcAft>
              <a:buChar char="–"/>
              <a:defRPr>
                <a:solidFill>
                  <a:schemeClr val="tx1"/>
                </a:solidFill>
                <a:latin typeface="Futura Bk" pitchFamily="34" charset="0"/>
              </a:defRPr>
            </a:lvl8pPr>
            <a:lvl9pPr marL="3886200" indent="-228600" eaLnBrk="0" fontAlgn="base" hangingPunct="0">
              <a:lnSpc>
                <a:spcPct val="95000"/>
              </a:lnSpc>
              <a:spcBef>
                <a:spcPct val="10000"/>
              </a:spcBef>
              <a:spcAft>
                <a:spcPct val="30000"/>
              </a:spcAft>
              <a:buChar char="–"/>
              <a:defRPr>
                <a:solidFill>
                  <a:schemeClr val="tx1"/>
                </a:solidFill>
                <a:latin typeface="Futura Bk" pitchFamily="34" charset="0"/>
              </a:defRPr>
            </a:lvl9pPr>
          </a:lstStyle>
          <a:p>
            <a:pPr eaLnBrk="1" hangingPunct="1">
              <a:lnSpc>
                <a:spcPct val="100000"/>
              </a:lnSpc>
              <a:spcBef>
                <a:spcPct val="50000"/>
              </a:spcBef>
              <a:spcAft>
                <a:spcPct val="0"/>
              </a:spcAft>
              <a:buSzTx/>
              <a:buFontTx/>
              <a:buNone/>
            </a:pPr>
            <a:r>
              <a:rPr lang="en-US" sz="2400" b="1">
                <a:solidFill>
                  <a:schemeClr val="bg2"/>
                </a:solidFill>
              </a:rPr>
              <a:t>1901-S</a:t>
            </a:r>
            <a:endParaRPr lang="en-US" sz="2400" b="1"/>
          </a:p>
        </p:txBody>
      </p:sp>
      <p:sp>
        <p:nvSpPr>
          <p:cNvPr id="18" name="TextBox 11"/>
          <p:cNvSpPr txBox="1">
            <a:spLocks noChangeArrowheads="1"/>
          </p:cNvSpPr>
          <p:nvPr/>
        </p:nvSpPr>
        <p:spPr bwMode="auto">
          <a:xfrm>
            <a:off x="5013325" y="3548063"/>
            <a:ext cx="4175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
              </a:spcBef>
              <a:spcAft>
                <a:spcPct val="10000"/>
              </a:spcAft>
              <a:buSzPct val="80000"/>
              <a:buChar char="•"/>
              <a:defRPr sz="2600">
                <a:solidFill>
                  <a:schemeClr val="tx1"/>
                </a:solidFill>
                <a:latin typeface="Futura Bk" pitchFamily="34" charset="0"/>
              </a:defRPr>
            </a:lvl1pPr>
            <a:lvl2pPr marL="742950" indent="-285750">
              <a:lnSpc>
                <a:spcPct val="90000"/>
              </a:lnSpc>
              <a:spcBef>
                <a:spcPct val="10000"/>
              </a:spcBef>
              <a:spcAft>
                <a:spcPct val="10000"/>
              </a:spcAft>
              <a:buSzPct val="80000"/>
              <a:buFont typeface="Futura Bk" pitchFamily="34" charset="0"/>
              <a:buChar char="–"/>
              <a:defRPr sz="2400">
                <a:solidFill>
                  <a:schemeClr val="tx1"/>
                </a:solidFill>
                <a:latin typeface="Futura Bk" pitchFamily="34" charset="0"/>
              </a:defRPr>
            </a:lvl2pPr>
            <a:lvl3pPr marL="1143000" indent="-228600">
              <a:lnSpc>
                <a:spcPct val="90000"/>
              </a:lnSpc>
              <a:spcBef>
                <a:spcPct val="10000"/>
              </a:spcBef>
              <a:spcAft>
                <a:spcPct val="30000"/>
              </a:spcAft>
              <a:buSzPct val="85000"/>
              <a:buChar char="•"/>
              <a:defRPr sz="2200">
                <a:solidFill>
                  <a:schemeClr val="tx1"/>
                </a:solidFill>
                <a:latin typeface="Futura Bk" pitchFamily="34" charset="0"/>
              </a:defRPr>
            </a:lvl3pPr>
            <a:lvl4pPr marL="1600200" indent="-228600">
              <a:lnSpc>
                <a:spcPct val="95000"/>
              </a:lnSpc>
              <a:spcBef>
                <a:spcPct val="10000"/>
              </a:spcBef>
              <a:spcAft>
                <a:spcPct val="30000"/>
              </a:spcAft>
              <a:buFont typeface="Futura Bk" pitchFamily="34" charset="0"/>
              <a:buChar char="–"/>
              <a:defRPr>
                <a:solidFill>
                  <a:schemeClr val="tx1"/>
                </a:solidFill>
                <a:latin typeface="Futura Bk" pitchFamily="34" charset="0"/>
              </a:defRPr>
            </a:lvl4pPr>
            <a:lvl5pPr marL="2057400" indent="-228600">
              <a:lnSpc>
                <a:spcPct val="95000"/>
              </a:lnSpc>
              <a:spcBef>
                <a:spcPct val="10000"/>
              </a:spcBef>
              <a:spcAft>
                <a:spcPct val="30000"/>
              </a:spcAft>
              <a:buChar char="–"/>
              <a:defRPr>
                <a:solidFill>
                  <a:schemeClr val="tx1"/>
                </a:solidFill>
                <a:latin typeface="Futura Bk" pitchFamily="34" charset="0"/>
              </a:defRPr>
            </a:lvl5pPr>
            <a:lvl6pPr marL="2514600" indent="-228600" eaLnBrk="0" fontAlgn="base" hangingPunct="0">
              <a:lnSpc>
                <a:spcPct val="95000"/>
              </a:lnSpc>
              <a:spcBef>
                <a:spcPct val="10000"/>
              </a:spcBef>
              <a:spcAft>
                <a:spcPct val="30000"/>
              </a:spcAft>
              <a:buChar char="–"/>
              <a:defRPr>
                <a:solidFill>
                  <a:schemeClr val="tx1"/>
                </a:solidFill>
                <a:latin typeface="Futura Bk" pitchFamily="34" charset="0"/>
              </a:defRPr>
            </a:lvl6pPr>
            <a:lvl7pPr marL="2971800" indent="-228600" eaLnBrk="0" fontAlgn="base" hangingPunct="0">
              <a:lnSpc>
                <a:spcPct val="95000"/>
              </a:lnSpc>
              <a:spcBef>
                <a:spcPct val="10000"/>
              </a:spcBef>
              <a:spcAft>
                <a:spcPct val="30000"/>
              </a:spcAft>
              <a:buChar char="–"/>
              <a:defRPr>
                <a:solidFill>
                  <a:schemeClr val="tx1"/>
                </a:solidFill>
                <a:latin typeface="Futura Bk" pitchFamily="34" charset="0"/>
              </a:defRPr>
            </a:lvl7pPr>
            <a:lvl8pPr marL="3429000" indent="-228600" eaLnBrk="0" fontAlgn="base" hangingPunct="0">
              <a:lnSpc>
                <a:spcPct val="95000"/>
              </a:lnSpc>
              <a:spcBef>
                <a:spcPct val="10000"/>
              </a:spcBef>
              <a:spcAft>
                <a:spcPct val="30000"/>
              </a:spcAft>
              <a:buChar char="–"/>
              <a:defRPr>
                <a:solidFill>
                  <a:schemeClr val="tx1"/>
                </a:solidFill>
                <a:latin typeface="Futura Bk" pitchFamily="34" charset="0"/>
              </a:defRPr>
            </a:lvl8pPr>
            <a:lvl9pPr marL="3886200" indent="-228600" eaLnBrk="0" fontAlgn="base" hangingPunct="0">
              <a:lnSpc>
                <a:spcPct val="95000"/>
              </a:lnSpc>
              <a:spcBef>
                <a:spcPct val="10000"/>
              </a:spcBef>
              <a:spcAft>
                <a:spcPct val="30000"/>
              </a:spcAft>
              <a:buChar char="–"/>
              <a:defRPr>
                <a:solidFill>
                  <a:schemeClr val="tx1"/>
                </a:solidFill>
                <a:latin typeface="Futura Bk" pitchFamily="34" charset="0"/>
              </a:defRPr>
            </a:lvl9pPr>
          </a:lstStyle>
          <a:p>
            <a:pPr algn="ctr" eaLnBrk="1" hangingPunct="1">
              <a:lnSpc>
                <a:spcPct val="100000"/>
              </a:lnSpc>
              <a:spcBef>
                <a:spcPct val="50000"/>
              </a:spcBef>
              <a:spcAft>
                <a:spcPct val="0"/>
              </a:spcAft>
              <a:buSzTx/>
              <a:buFontTx/>
              <a:buNone/>
            </a:pPr>
            <a:r>
              <a:rPr lang="en-US" sz="3200" i="1">
                <a:solidFill>
                  <a:schemeClr val="bg2"/>
                </a:solidFill>
              </a:rPr>
              <a:t>B</a:t>
            </a:r>
            <a:endParaRPr lang="en-US" sz="3200" i="1"/>
          </a:p>
        </p:txBody>
      </p:sp>
      <p:sp>
        <p:nvSpPr>
          <p:cNvPr id="19" name="TextBox 12"/>
          <p:cNvSpPr txBox="1">
            <a:spLocks noChangeArrowheads="1"/>
          </p:cNvSpPr>
          <p:nvPr/>
        </p:nvSpPr>
        <p:spPr bwMode="auto">
          <a:xfrm>
            <a:off x="841375" y="3544888"/>
            <a:ext cx="471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
              </a:spcBef>
              <a:spcAft>
                <a:spcPct val="10000"/>
              </a:spcAft>
              <a:buSzPct val="80000"/>
              <a:buChar char="•"/>
              <a:defRPr sz="2600">
                <a:solidFill>
                  <a:schemeClr val="tx1"/>
                </a:solidFill>
                <a:latin typeface="Futura Bk" pitchFamily="34" charset="0"/>
              </a:defRPr>
            </a:lvl1pPr>
            <a:lvl2pPr marL="742950" indent="-285750">
              <a:lnSpc>
                <a:spcPct val="90000"/>
              </a:lnSpc>
              <a:spcBef>
                <a:spcPct val="10000"/>
              </a:spcBef>
              <a:spcAft>
                <a:spcPct val="10000"/>
              </a:spcAft>
              <a:buSzPct val="80000"/>
              <a:buFont typeface="Futura Bk" pitchFamily="34" charset="0"/>
              <a:buChar char="–"/>
              <a:defRPr sz="2400">
                <a:solidFill>
                  <a:schemeClr val="tx1"/>
                </a:solidFill>
                <a:latin typeface="Futura Bk" pitchFamily="34" charset="0"/>
              </a:defRPr>
            </a:lvl2pPr>
            <a:lvl3pPr marL="1143000" indent="-228600">
              <a:lnSpc>
                <a:spcPct val="90000"/>
              </a:lnSpc>
              <a:spcBef>
                <a:spcPct val="10000"/>
              </a:spcBef>
              <a:spcAft>
                <a:spcPct val="30000"/>
              </a:spcAft>
              <a:buSzPct val="85000"/>
              <a:buChar char="•"/>
              <a:defRPr sz="2200">
                <a:solidFill>
                  <a:schemeClr val="tx1"/>
                </a:solidFill>
                <a:latin typeface="Futura Bk" pitchFamily="34" charset="0"/>
              </a:defRPr>
            </a:lvl3pPr>
            <a:lvl4pPr marL="1600200" indent="-228600">
              <a:lnSpc>
                <a:spcPct val="95000"/>
              </a:lnSpc>
              <a:spcBef>
                <a:spcPct val="10000"/>
              </a:spcBef>
              <a:spcAft>
                <a:spcPct val="30000"/>
              </a:spcAft>
              <a:buFont typeface="Futura Bk" pitchFamily="34" charset="0"/>
              <a:buChar char="–"/>
              <a:defRPr>
                <a:solidFill>
                  <a:schemeClr val="tx1"/>
                </a:solidFill>
                <a:latin typeface="Futura Bk" pitchFamily="34" charset="0"/>
              </a:defRPr>
            </a:lvl4pPr>
            <a:lvl5pPr marL="2057400" indent="-228600">
              <a:lnSpc>
                <a:spcPct val="95000"/>
              </a:lnSpc>
              <a:spcBef>
                <a:spcPct val="10000"/>
              </a:spcBef>
              <a:spcAft>
                <a:spcPct val="30000"/>
              </a:spcAft>
              <a:buChar char="–"/>
              <a:defRPr>
                <a:solidFill>
                  <a:schemeClr val="tx1"/>
                </a:solidFill>
                <a:latin typeface="Futura Bk" pitchFamily="34" charset="0"/>
              </a:defRPr>
            </a:lvl5pPr>
            <a:lvl6pPr marL="2514600" indent="-228600" eaLnBrk="0" fontAlgn="base" hangingPunct="0">
              <a:lnSpc>
                <a:spcPct val="95000"/>
              </a:lnSpc>
              <a:spcBef>
                <a:spcPct val="10000"/>
              </a:spcBef>
              <a:spcAft>
                <a:spcPct val="30000"/>
              </a:spcAft>
              <a:buChar char="–"/>
              <a:defRPr>
                <a:solidFill>
                  <a:schemeClr val="tx1"/>
                </a:solidFill>
                <a:latin typeface="Futura Bk" pitchFamily="34" charset="0"/>
              </a:defRPr>
            </a:lvl6pPr>
            <a:lvl7pPr marL="2971800" indent="-228600" eaLnBrk="0" fontAlgn="base" hangingPunct="0">
              <a:lnSpc>
                <a:spcPct val="95000"/>
              </a:lnSpc>
              <a:spcBef>
                <a:spcPct val="10000"/>
              </a:spcBef>
              <a:spcAft>
                <a:spcPct val="30000"/>
              </a:spcAft>
              <a:buChar char="–"/>
              <a:defRPr>
                <a:solidFill>
                  <a:schemeClr val="tx1"/>
                </a:solidFill>
                <a:latin typeface="Futura Bk" pitchFamily="34" charset="0"/>
              </a:defRPr>
            </a:lvl7pPr>
            <a:lvl8pPr marL="3429000" indent="-228600" eaLnBrk="0" fontAlgn="base" hangingPunct="0">
              <a:lnSpc>
                <a:spcPct val="95000"/>
              </a:lnSpc>
              <a:spcBef>
                <a:spcPct val="10000"/>
              </a:spcBef>
              <a:spcAft>
                <a:spcPct val="30000"/>
              </a:spcAft>
              <a:buChar char="–"/>
              <a:defRPr>
                <a:solidFill>
                  <a:schemeClr val="tx1"/>
                </a:solidFill>
                <a:latin typeface="Futura Bk" pitchFamily="34" charset="0"/>
              </a:defRPr>
            </a:lvl8pPr>
            <a:lvl9pPr marL="3886200" indent="-228600" eaLnBrk="0" fontAlgn="base" hangingPunct="0">
              <a:lnSpc>
                <a:spcPct val="95000"/>
              </a:lnSpc>
              <a:spcBef>
                <a:spcPct val="10000"/>
              </a:spcBef>
              <a:spcAft>
                <a:spcPct val="30000"/>
              </a:spcAft>
              <a:buChar char="–"/>
              <a:defRPr>
                <a:solidFill>
                  <a:schemeClr val="tx1"/>
                </a:solidFill>
                <a:latin typeface="Futura Bk" pitchFamily="34" charset="0"/>
              </a:defRPr>
            </a:lvl9pPr>
          </a:lstStyle>
          <a:p>
            <a:pPr algn="ctr" eaLnBrk="1" hangingPunct="1">
              <a:lnSpc>
                <a:spcPct val="100000"/>
              </a:lnSpc>
              <a:spcBef>
                <a:spcPct val="50000"/>
              </a:spcBef>
              <a:spcAft>
                <a:spcPct val="0"/>
              </a:spcAft>
              <a:buSzTx/>
              <a:buFontTx/>
              <a:buNone/>
            </a:pPr>
            <a:r>
              <a:rPr lang="en-US" sz="3200" i="1">
                <a:solidFill>
                  <a:schemeClr val="bg2"/>
                </a:solidFill>
              </a:rPr>
              <a:t>A</a:t>
            </a:r>
            <a:endParaRPr lang="en-US" sz="3200" i="1"/>
          </a:p>
        </p:txBody>
      </p:sp>
    </p:spTree>
    <p:extLst>
      <p:ext uri="{BB962C8B-B14F-4D97-AF65-F5344CB8AC3E}">
        <p14:creationId xmlns:p14="http://schemas.microsoft.com/office/powerpoint/2010/main" val="243112672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1901-S</a:t>
            </a:r>
            <a:br>
              <a:rPr lang="en-US" dirty="0" smtClean="0"/>
            </a:br>
            <a:r>
              <a:rPr lang="en-US" sz="3200" dirty="0" smtClean="0"/>
              <a:t>Two examples</a:t>
            </a:r>
            <a:endParaRPr lang="en-US" sz="3200" dirty="0"/>
          </a:p>
        </p:txBody>
      </p:sp>
      <p:sp>
        <p:nvSpPr>
          <p:cNvPr id="3" name="Content Placeholder 2"/>
          <p:cNvSpPr>
            <a:spLocks noGrp="1"/>
          </p:cNvSpPr>
          <p:nvPr>
            <p:ph idx="1"/>
          </p:nvPr>
        </p:nvSpPr>
        <p:spPr>
          <a:xfrm>
            <a:off x="336550" y="1273175"/>
            <a:ext cx="4205953" cy="5270500"/>
          </a:xfrm>
        </p:spPr>
        <p:txBody>
          <a:bodyPr/>
          <a:lstStyle/>
          <a:p>
            <a:r>
              <a:rPr lang="en-US" dirty="0" smtClean="0"/>
              <a:t>Added Mintmark</a:t>
            </a:r>
          </a:p>
          <a:p>
            <a:pPr lvl="1"/>
            <a:r>
              <a:rPr lang="en-US" dirty="0" smtClean="0"/>
              <a:t>VG coin, XF mintmark</a:t>
            </a:r>
          </a:p>
          <a:p>
            <a:pPr lvl="1"/>
            <a:r>
              <a:rPr lang="en-US" dirty="0" smtClean="0"/>
              <a:t>Wrong size and position</a:t>
            </a:r>
          </a:p>
          <a:p>
            <a:pPr lvl="1"/>
            <a:endParaRPr lang="en-US" sz="800" dirty="0"/>
          </a:p>
          <a:p>
            <a:pPr marL="227013" lvl="1" indent="0">
              <a:buNone/>
            </a:pPr>
            <a:r>
              <a:rPr lang="en-US" dirty="0"/>
              <a:t>Mintmark should match the coin!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221" y="1273175"/>
            <a:ext cx="2714421" cy="5210145"/>
          </a:xfrm>
          <a:prstGeom prst="rect">
            <a:avLst/>
          </a:prstGeom>
        </p:spPr>
      </p:pic>
    </p:spTree>
    <p:extLst>
      <p:ext uri="{BB962C8B-B14F-4D97-AF65-F5344CB8AC3E}">
        <p14:creationId xmlns:p14="http://schemas.microsoft.com/office/powerpoint/2010/main" val="321677333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215E9B"/>
      </a:dk2>
      <a:lt2>
        <a:srgbClr val="FFFFFF"/>
      </a:lt2>
      <a:accent1>
        <a:srgbClr val="EAA200"/>
      </a:accent1>
      <a:accent2>
        <a:srgbClr val="008266"/>
      </a:accent2>
      <a:accent3>
        <a:srgbClr val="ABB6CB"/>
      </a:accent3>
      <a:accent4>
        <a:srgbClr val="DADADA"/>
      </a:accent4>
      <a:accent5>
        <a:srgbClr val="F3CEAA"/>
      </a:accent5>
      <a:accent6>
        <a:srgbClr val="00755C"/>
      </a:accent6>
      <a:hlink>
        <a:srgbClr val="E77003"/>
      </a:hlink>
      <a:folHlink>
        <a:srgbClr val="215E9B"/>
      </a:folHlink>
    </a:clrScheme>
    <a:fontScheme name="blank">
      <a:majorFont>
        <a:latin typeface="Futura Hv"/>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lg" len="sm"/>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Futura Hv"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lg" len="sm"/>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Futura Hv" pitchFamily="34" charset="0"/>
          </a:defRPr>
        </a:defPPr>
      </a:lstStyle>
    </a:lnDef>
  </a:objectDefaults>
  <a:extraClrSchemeLst>
    <a:extraClrScheme>
      <a:clrScheme name="blank 1">
        <a:dk1>
          <a:srgbClr val="000000"/>
        </a:dk1>
        <a:lt1>
          <a:srgbClr val="FFFFFF"/>
        </a:lt1>
        <a:dk2>
          <a:srgbClr val="215E9B"/>
        </a:dk2>
        <a:lt2>
          <a:srgbClr val="FFFFFF"/>
        </a:lt2>
        <a:accent1>
          <a:srgbClr val="EAA200"/>
        </a:accent1>
        <a:accent2>
          <a:srgbClr val="008266"/>
        </a:accent2>
        <a:accent3>
          <a:srgbClr val="ABB6CB"/>
        </a:accent3>
        <a:accent4>
          <a:srgbClr val="DADADA"/>
        </a:accent4>
        <a:accent5>
          <a:srgbClr val="F3CEAA"/>
        </a:accent5>
        <a:accent6>
          <a:srgbClr val="00755C"/>
        </a:accent6>
        <a:hlink>
          <a:srgbClr val="E77003"/>
        </a:hlink>
        <a:folHlink>
          <a:srgbClr val="215E9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73566</TotalTime>
  <Words>2431</Words>
  <Application>Microsoft Office PowerPoint</Application>
  <PresentationFormat>Letter Paper (8.5x11 in)</PresentationFormat>
  <Paragraphs>183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Futura Bk</vt:lpstr>
      <vt:lpstr>Futura Hv</vt:lpstr>
      <vt:lpstr>blank</vt:lpstr>
      <vt:lpstr>Authenticating the   “Big 3” Barber Quarters</vt:lpstr>
      <vt:lpstr>The problem…</vt:lpstr>
      <vt:lpstr>The good news</vt:lpstr>
      <vt:lpstr>1896-S The two known die pairs</vt:lpstr>
      <vt:lpstr>1896-S Other die markers</vt:lpstr>
      <vt:lpstr>1901-S The two known die pairs</vt:lpstr>
      <vt:lpstr>1901-S Other die markers</vt:lpstr>
      <vt:lpstr>1901-S Other advice</vt:lpstr>
      <vt:lpstr>1901-S Two examples</vt:lpstr>
      <vt:lpstr>1901-S Two examples</vt:lpstr>
      <vt:lpstr>1901-S Get a certified example, but…</vt:lpstr>
      <vt:lpstr>1913-S The two known die pairs</vt:lpstr>
      <vt:lpstr>1913-S Other die markers</vt:lpstr>
      <vt:lpstr>1913-S You can tell by the obverse!</vt:lpstr>
      <vt:lpstr>Some last tips</vt:lpstr>
      <vt:lpstr>Authenticating the “Big 3”</vt:lpstr>
      <vt:lpstr>Thank you!  Questions?</vt:lpstr>
    </vt:vector>
  </TitlesOfParts>
  <Company>Compaq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dc:creator>
  <cp:lastModifiedBy>John Frost</cp:lastModifiedBy>
  <cp:revision>231</cp:revision>
  <dcterms:created xsi:type="dcterms:W3CDTF">2002-05-03T21:01:29Z</dcterms:created>
  <dcterms:modified xsi:type="dcterms:W3CDTF">2016-03-10T23:42:15Z</dcterms:modified>
</cp:coreProperties>
</file>